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1"/>
  </p:notesMasterIdLst>
  <p:handoutMasterIdLst>
    <p:handoutMasterId r:id="rId42"/>
  </p:handoutMasterIdLst>
  <p:sldIdLst>
    <p:sldId id="431" r:id="rId2"/>
    <p:sldId id="362" r:id="rId3"/>
    <p:sldId id="363" r:id="rId4"/>
    <p:sldId id="364" r:id="rId5"/>
    <p:sldId id="371" r:id="rId6"/>
    <p:sldId id="428" r:id="rId7"/>
    <p:sldId id="377" r:id="rId8"/>
    <p:sldId id="372" r:id="rId9"/>
    <p:sldId id="376" r:id="rId10"/>
    <p:sldId id="394" r:id="rId11"/>
    <p:sldId id="375" r:id="rId12"/>
    <p:sldId id="381" r:id="rId13"/>
    <p:sldId id="379" r:id="rId14"/>
    <p:sldId id="374" r:id="rId15"/>
    <p:sldId id="386" r:id="rId16"/>
    <p:sldId id="373" r:id="rId17"/>
    <p:sldId id="385" r:id="rId18"/>
    <p:sldId id="384" r:id="rId19"/>
    <p:sldId id="383" r:id="rId20"/>
    <p:sldId id="393" r:id="rId21"/>
    <p:sldId id="598" r:id="rId22"/>
    <p:sldId id="392" r:id="rId23"/>
    <p:sldId id="396" r:id="rId24"/>
    <p:sldId id="390" r:id="rId25"/>
    <p:sldId id="389" r:id="rId26"/>
    <p:sldId id="388" r:id="rId27"/>
    <p:sldId id="387" r:id="rId28"/>
    <p:sldId id="395" r:id="rId29"/>
    <p:sldId id="399" r:id="rId30"/>
    <p:sldId id="398" r:id="rId31"/>
    <p:sldId id="397" r:id="rId32"/>
    <p:sldId id="401" r:id="rId33"/>
    <p:sldId id="400" r:id="rId34"/>
    <p:sldId id="404" r:id="rId35"/>
    <p:sldId id="403" r:id="rId36"/>
    <p:sldId id="430" r:id="rId37"/>
    <p:sldId id="406" r:id="rId38"/>
    <p:sldId id="405" r:id="rId39"/>
    <p:sldId id="402" r:id="rId40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285">
          <p15:clr>
            <a:srgbClr val="A4A3A4"/>
          </p15:clr>
        </p15:guide>
        <p15:guide id="4" orient="horz" pos="779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t, Phillip" initials="DP" lastIdx="64" clrIdx="0">
    <p:extLst>
      <p:ext uri="{19B8F6BF-5375-455C-9EA6-DF929625EA0E}">
        <p15:presenceInfo xmlns:p15="http://schemas.microsoft.com/office/powerpoint/2012/main" userId="0c306e22-924d-4d2f-9b38-6bfb0b3c3b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652D"/>
    <a:srgbClr val="005EA3"/>
    <a:srgbClr val="003283"/>
    <a:srgbClr val="FF0000"/>
    <a:srgbClr val="666666"/>
    <a:srgbClr val="2B3F7B"/>
    <a:srgbClr val="9C277B"/>
    <a:srgbClr val="9E3039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90" autoAdjust="0"/>
  </p:normalViewPr>
  <p:slideViewPr>
    <p:cSldViewPr snapToGrid="0" showGuides="1">
      <p:cViewPr varScale="1">
        <p:scale>
          <a:sx n="120" d="100"/>
          <a:sy n="120" d="100"/>
        </p:scale>
        <p:origin x="96" y="270"/>
      </p:cViewPr>
      <p:guideLst>
        <p:guide orient="horz" pos="1285"/>
        <p:guide orient="horz" pos="779"/>
        <p:guide pos="7478"/>
        <p:guide pos="205"/>
        <p:guide pos="3849"/>
        <p:guide pos="4708"/>
        <p:guide pos="4812"/>
        <p:guide pos="2865"/>
        <p:guide pos="29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6671B-7C65-43C0-8F3B-33F25F62B5B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0C14B1-F961-4980-A5CD-44C698680D98}">
      <dgm:prSet phldrT="[Text]" custT="1"/>
      <dgm:spPr>
        <a:solidFill>
          <a:srgbClr val="FF9E00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1979</a:t>
          </a:r>
          <a:endParaRPr lang="en-US" sz="1800" dirty="0">
            <a:solidFill>
              <a:schemeClr val="tx1"/>
            </a:solidFill>
          </a:endParaRPr>
        </a:p>
      </dgm:t>
    </dgm:pt>
    <dgm:pt modelId="{22936A0F-DDF3-43A7-833A-94AC21DF0A1F}" type="parTrans" cxnId="{58025A8D-F1C3-446C-BAA2-014F9681D5A0}">
      <dgm:prSet/>
      <dgm:spPr/>
      <dgm:t>
        <a:bodyPr/>
        <a:lstStyle/>
        <a:p>
          <a:endParaRPr lang="en-US"/>
        </a:p>
      </dgm:t>
    </dgm:pt>
    <dgm:pt modelId="{651B20F3-DA3D-464F-9C02-869052C94C72}" type="sibTrans" cxnId="{58025A8D-F1C3-446C-BAA2-014F9681D5A0}">
      <dgm:prSet/>
      <dgm:spPr/>
      <dgm:t>
        <a:bodyPr/>
        <a:lstStyle/>
        <a:p>
          <a:endParaRPr lang="en-US"/>
        </a:p>
      </dgm:t>
    </dgm:pt>
    <dgm:pt modelId="{5D8A8C58-3767-4492-A8EF-4F99A61D7278}">
      <dgm:prSet phldrT="[Text]" custT="1"/>
      <dgm:spPr>
        <a:ln>
          <a:solidFill>
            <a:srgbClr val="FF9E00"/>
          </a:solidFill>
        </a:ln>
      </dgm:spPr>
      <dgm:t>
        <a:bodyPr anchor="ctr"/>
        <a:lstStyle/>
        <a:p>
          <a:pPr algn="ctr"/>
          <a:endParaRPr lang="de-DE" sz="1600" dirty="0"/>
        </a:p>
        <a:p>
          <a:pPr algn="ctr"/>
          <a:r>
            <a:rPr lang="de-DE" sz="1600" b="1" dirty="0">
              <a:solidFill>
                <a:srgbClr val="0070C0"/>
              </a:solidFill>
            </a:rPr>
            <a:t>R/2</a:t>
          </a:r>
          <a:endParaRPr lang="en-US" sz="1600" b="1" dirty="0">
            <a:solidFill>
              <a:srgbClr val="0070C0"/>
            </a:solidFill>
          </a:endParaRPr>
        </a:p>
      </dgm:t>
    </dgm:pt>
    <dgm:pt modelId="{5C800BDE-AF71-45FF-97D5-8100D6390DD4}" type="parTrans" cxnId="{0E71B35C-81B0-4EB6-8EAA-BEC63C92322E}">
      <dgm:prSet/>
      <dgm:spPr/>
      <dgm:t>
        <a:bodyPr/>
        <a:lstStyle/>
        <a:p>
          <a:endParaRPr lang="en-US"/>
        </a:p>
      </dgm:t>
    </dgm:pt>
    <dgm:pt modelId="{C60DDAFC-F81F-4E0D-B6B3-19416AAA802C}" type="sibTrans" cxnId="{0E71B35C-81B0-4EB6-8EAA-BEC63C92322E}">
      <dgm:prSet/>
      <dgm:spPr/>
      <dgm:t>
        <a:bodyPr/>
        <a:lstStyle/>
        <a:p>
          <a:endParaRPr lang="en-US"/>
        </a:p>
      </dgm:t>
    </dgm:pt>
    <dgm:pt modelId="{8A6C829C-F38F-45F3-AFAB-E1A70BCA44BE}">
      <dgm:prSet phldrT="[Text]" custT="1"/>
      <dgm:spPr>
        <a:solidFill>
          <a:srgbClr val="FF9E00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1992</a:t>
          </a:r>
          <a:endParaRPr lang="en-US" sz="1800" dirty="0">
            <a:solidFill>
              <a:schemeClr val="tx1"/>
            </a:solidFill>
          </a:endParaRPr>
        </a:p>
      </dgm:t>
    </dgm:pt>
    <dgm:pt modelId="{C52FAD2E-D6C9-4735-901D-61BC9AF55202}" type="parTrans" cxnId="{4E4DF2F2-A72B-4C69-A3E2-9E2D3F800150}">
      <dgm:prSet/>
      <dgm:spPr/>
      <dgm:t>
        <a:bodyPr/>
        <a:lstStyle/>
        <a:p>
          <a:endParaRPr lang="en-US"/>
        </a:p>
      </dgm:t>
    </dgm:pt>
    <dgm:pt modelId="{6A970353-EC46-41AA-8E88-EF5F0B29DAD3}" type="sibTrans" cxnId="{4E4DF2F2-A72B-4C69-A3E2-9E2D3F800150}">
      <dgm:prSet/>
      <dgm:spPr/>
      <dgm:t>
        <a:bodyPr/>
        <a:lstStyle/>
        <a:p>
          <a:endParaRPr lang="en-US"/>
        </a:p>
      </dgm:t>
    </dgm:pt>
    <dgm:pt modelId="{AB7BF4B2-CF57-4DE8-8F04-E9CFB5E957B9}">
      <dgm:prSet phldrT="[Text]" custT="1"/>
      <dgm:spPr>
        <a:ln>
          <a:solidFill>
            <a:srgbClr val="FF9E00"/>
          </a:solidFill>
        </a:ln>
      </dgm:spPr>
      <dgm:t>
        <a:bodyPr anchor="ctr"/>
        <a:lstStyle/>
        <a:p>
          <a:pPr algn="ctr"/>
          <a:endParaRPr lang="de-DE" sz="1600" dirty="0"/>
        </a:p>
        <a:p>
          <a:pPr algn="ctr"/>
          <a:r>
            <a:rPr lang="de-DE" sz="1600" b="1" dirty="0">
              <a:solidFill>
                <a:srgbClr val="0070C0"/>
              </a:solidFill>
            </a:rPr>
            <a:t>R/3</a:t>
          </a:r>
          <a:endParaRPr lang="en-US" sz="1600" b="1" dirty="0">
            <a:solidFill>
              <a:srgbClr val="0070C0"/>
            </a:solidFill>
          </a:endParaRPr>
        </a:p>
      </dgm:t>
    </dgm:pt>
    <dgm:pt modelId="{5731BFE3-C4C1-4BC0-84AA-8398C2DA41D5}" type="parTrans" cxnId="{104B8925-756A-47E9-A1F9-C8C9401C0F8A}">
      <dgm:prSet/>
      <dgm:spPr/>
      <dgm:t>
        <a:bodyPr/>
        <a:lstStyle/>
        <a:p>
          <a:endParaRPr lang="en-US"/>
        </a:p>
      </dgm:t>
    </dgm:pt>
    <dgm:pt modelId="{4C358375-B684-4948-9C11-5A32ADC2FD2A}" type="sibTrans" cxnId="{104B8925-756A-47E9-A1F9-C8C9401C0F8A}">
      <dgm:prSet/>
      <dgm:spPr/>
      <dgm:t>
        <a:bodyPr/>
        <a:lstStyle/>
        <a:p>
          <a:endParaRPr lang="en-US"/>
        </a:p>
      </dgm:t>
    </dgm:pt>
    <dgm:pt modelId="{14A16B32-FD82-4393-AB5B-BC2ED098AA7F}">
      <dgm:prSet phldrT="[Text]" custT="1"/>
      <dgm:spPr>
        <a:solidFill>
          <a:srgbClr val="FF9E00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2004</a:t>
          </a:r>
          <a:endParaRPr lang="en-US" sz="1800" dirty="0">
            <a:solidFill>
              <a:schemeClr val="tx1"/>
            </a:solidFill>
          </a:endParaRPr>
        </a:p>
      </dgm:t>
    </dgm:pt>
    <dgm:pt modelId="{95D752EE-6E2F-4C73-8864-5E272785A199}" type="parTrans" cxnId="{F09946E0-1815-445B-BD19-74B1DF56BD26}">
      <dgm:prSet/>
      <dgm:spPr/>
      <dgm:t>
        <a:bodyPr/>
        <a:lstStyle/>
        <a:p>
          <a:endParaRPr lang="en-US"/>
        </a:p>
      </dgm:t>
    </dgm:pt>
    <dgm:pt modelId="{F0D1841A-61BD-4DBF-B628-AFBB31972795}" type="sibTrans" cxnId="{F09946E0-1815-445B-BD19-74B1DF56BD26}">
      <dgm:prSet/>
      <dgm:spPr/>
      <dgm:t>
        <a:bodyPr/>
        <a:lstStyle/>
        <a:p>
          <a:endParaRPr lang="en-US"/>
        </a:p>
      </dgm:t>
    </dgm:pt>
    <dgm:pt modelId="{5D13899D-439F-4813-ADCD-76AE3CE790A7}">
      <dgm:prSet phldrT="[Text]" custT="1"/>
      <dgm:spPr>
        <a:ln>
          <a:solidFill>
            <a:srgbClr val="FF9E00"/>
          </a:solidFill>
        </a:ln>
      </dgm:spPr>
      <dgm:t>
        <a:bodyPr anchor="ctr"/>
        <a:lstStyle/>
        <a:p>
          <a:pPr algn="ctr"/>
          <a:endParaRPr lang="de-DE" sz="1600" dirty="0">
            <a:solidFill>
              <a:srgbClr val="0070C0"/>
            </a:solidFill>
          </a:endParaRPr>
        </a:p>
        <a:p>
          <a:pPr algn="ctr"/>
          <a:r>
            <a:rPr lang="de-DE" sz="1600" b="1" dirty="0">
              <a:solidFill>
                <a:srgbClr val="0070C0"/>
              </a:solidFill>
            </a:rPr>
            <a:t>ERP</a:t>
          </a:r>
          <a:endParaRPr lang="en-US" sz="1600" b="1" dirty="0">
            <a:solidFill>
              <a:srgbClr val="0070C0"/>
            </a:solidFill>
          </a:endParaRPr>
        </a:p>
      </dgm:t>
    </dgm:pt>
    <dgm:pt modelId="{EFDC6ACC-4DDB-4899-9277-3FBA7F999601}" type="parTrans" cxnId="{BCA63838-79F5-4469-BF7A-8CE5E3CC46DC}">
      <dgm:prSet/>
      <dgm:spPr/>
      <dgm:t>
        <a:bodyPr/>
        <a:lstStyle/>
        <a:p>
          <a:endParaRPr lang="en-US"/>
        </a:p>
      </dgm:t>
    </dgm:pt>
    <dgm:pt modelId="{B84BB410-A294-4A98-BACD-26456CA9966A}" type="sibTrans" cxnId="{BCA63838-79F5-4469-BF7A-8CE5E3CC46DC}">
      <dgm:prSet/>
      <dgm:spPr/>
      <dgm:t>
        <a:bodyPr/>
        <a:lstStyle/>
        <a:p>
          <a:endParaRPr lang="en-US"/>
        </a:p>
      </dgm:t>
    </dgm:pt>
    <dgm:pt modelId="{92FCFF34-BD53-47AF-922F-091F8D1E16BA}">
      <dgm:prSet custT="1"/>
      <dgm:spPr>
        <a:solidFill>
          <a:srgbClr val="FF9E00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2015</a:t>
          </a:r>
          <a:endParaRPr lang="en-US" sz="1800" dirty="0">
            <a:solidFill>
              <a:schemeClr val="tx1"/>
            </a:solidFill>
          </a:endParaRPr>
        </a:p>
      </dgm:t>
    </dgm:pt>
    <dgm:pt modelId="{89966F16-C744-4A80-AD4B-3DCAAE99B8EC}" type="parTrans" cxnId="{DEA69DC6-A989-4B0A-98E4-50D07AB6D9A5}">
      <dgm:prSet/>
      <dgm:spPr/>
      <dgm:t>
        <a:bodyPr/>
        <a:lstStyle/>
        <a:p>
          <a:endParaRPr lang="en-US"/>
        </a:p>
      </dgm:t>
    </dgm:pt>
    <dgm:pt modelId="{DA35F949-5426-4D69-A2E8-4664965560B5}" type="sibTrans" cxnId="{DEA69DC6-A989-4B0A-98E4-50D07AB6D9A5}">
      <dgm:prSet/>
      <dgm:spPr/>
      <dgm:t>
        <a:bodyPr/>
        <a:lstStyle/>
        <a:p>
          <a:endParaRPr lang="en-US"/>
        </a:p>
      </dgm:t>
    </dgm:pt>
    <dgm:pt modelId="{B71128B2-E767-4EA4-BA23-06D0D36A342D}">
      <dgm:prSet custT="1"/>
      <dgm:spPr>
        <a:ln>
          <a:solidFill>
            <a:srgbClr val="FF9E00"/>
          </a:solidFill>
        </a:ln>
      </dgm:spPr>
      <dgm:t>
        <a:bodyPr anchor="ctr"/>
        <a:lstStyle/>
        <a:p>
          <a:pPr algn="ctr"/>
          <a:endParaRPr lang="de-DE" sz="1600" dirty="0"/>
        </a:p>
        <a:p>
          <a:pPr algn="ctr"/>
          <a:r>
            <a:rPr lang="de-DE" sz="1600" b="1" dirty="0">
              <a:solidFill>
                <a:srgbClr val="0070C0"/>
              </a:solidFill>
            </a:rPr>
            <a:t>S/4HANA</a:t>
          </a:r>
          <a:endParaRPr lang="en-US" sz="1600" b="1" dirty="0">
            <a:solidFill>
              <a:srgbClr val="0070C0"/>
            </a:solidFill>
          </a:endParaRPr>
        </a:p>
      </dgm:t>
    </dgm:pt>
    <dgm:pt modelId="{32D929E0-B6F3-4E7A-AA2A-377ADF6518E2}" type="parTrans" cxnId="{96DC05D9-1E83-4100-9944-54B469DF32E3}">
      <dgm:prSet/>
      <dgm:spPr/>
      <dgm:t>
        <a:bodyPr/>
        <a:lstStyle/>
        <a:p>
          <a:endParaRPr lang="en-US"/>
        </a:p>
      </dgm:t>
    </dgm:pt>
    <dgm:pt modelId="{2374EBBC-9AF7-4834-91E1-B54DC24B97A5}" type="sibTrans" cxnId="{96DC05D9-1E83-4100-9944-54B469DF32E3}">
      <dgm:prSet/>
      <dgm:spPr/>
      <dgm:t>
        <a:bodyPr/>
        <a:lstStyle/>
        <a:p>
          <a:endParaRPr lang="en-US"/>
        </a:p>
      </dgm:t>
    </dgm:pt>
    <dgm:pt modelId="{0312D971-2035-4D59-B6BC-28D17B3CE4B5}" type="pres">
      <dgm:prSet presAssocID="{8E96671B-7C65-43C0-8F3B-33F25F62B5BC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14A0BA82-1C93-461A-A4B8-1E4F6A884AC6}" type="pres">
      <dgm:prSet presAssocID="{190C14B1-F961-4980-A5CD-44C698680D98}" presName="parentText1" presStyleLbl="node1" presStyleIdx="0" presStyleCnt="4" custLinFactNeighborX="-35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6D60EE-9F54-42AD-857E-183A0EEDB65B}" type="pres">
      <dgm:prSet presAssocID="{190C14B1-F961-4980-A5CD-44C698680D98}" presName="childText1" presStyleLbl="solidAlignAcc1" presStyleIdx="0" presStyleCnt="4" custScaleY="51571" custLinFactNeighborY="-253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EDB7AD-DF5F-4D36-91E8-1A75597BAE87}" type="pres">
      <dgm:prSet presAssocID="{8A6C829C-F38F-45F3-AFAB-E1A70BCA44BE}" presName="parentText2" presStyleLbl="node1" presStyleIdx="1" presStyleCnt="4" custLinFactNeighborX="-46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E6BA512-7C1C-400C-B82E-4EEC46E664F5}" type="pres">
      <dgm:prSet presAssocID="{8A6C829C-F38F-45F3-AFAB-E1A70BCA44BE}" presName="childText2" presStyleLbl="solidAlignAcc1" presStyleIdx="1" presStyleCnt="4" custScaleY="50985" custLinFactNeighborX="-117" custLinFactNeighborY="-257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A14DB28-875D-4BC6-8A6F-D88B79D947C2}" type="pres">
      <dgm:prSet presAssocID="{14A16B32-FD82-4393-AB5B-BC2ED098AA7F}" presName="parentText3" presStyleLbl="node1" presStyleIdx="2" presStyleCnt="4" custLinFactNeighborX="-662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94F9C1-1881-4BC9-9109-39297AB15512}" type="pres">
      <dgm:prSet presAssocID="{14A16B32-FD82-4393-AB5B-BC2ED098AA7F}" presName="childText3" presStyleLbl="solidAlignAcc1" presStyleIdx="2" presStyleCnt="4" custScaleY="69573" custLinFactNeighborY="-168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1CCFA3-DF31-4A4D-830D-89BBD9B1729C}" type="pres">
      <dgm:prSet presAssocID="{92FCFF34-BD53-47AF-922F-091F8D1E16BA}" presName="parentText4" presStyleLbl="node1" presStyleIdx="3" presStyleCnt="4" custLinFactNeighborX="-1145" custLinFactNeighborY="-687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DA0ED2-8F50-41CA-83DD-4D07FF2D7FA3}" type="pres">
      <dgm:prSet presAssocID="{92FCFF34-BD53-47AF-922F-091F8D1E16BA}" presName="childText4" presStyleLbl="solidAlignAcc1" presStyleIdx="3" presStyleCnt="4" custScaleY="68417" custLinFactNeighborY="-173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E4DF2F2-A72B-4C69-A3E2-9E2D3F800150}" srcId="{8E96671B-7C65-43C0-8F3B-33F25F62B5BC}" destId="{8A6C829C-F38F-45F3-AFAB-E1A70BCA44BE}" srcOrd="1" destOrd="0" parTransId="{C52FAD2E-D6C9-4735-901D-61BC9AF55202}" sibTransId="{6A970353-EC46-41AA-8E88-EF5F0B29DAD3}"/>
    <dgm:cxn modelId="{BCA63838-79F5-4469-BF7A-8CE5E3CC46DC}" srcId="{14A16B32-FD82-4393-AB5B-BC2ED098AA7F}" destId="{5D13899D-439F-4813-ADCD-76AE3CE790A7}" srcOrd="0" destOrd="0" parTransId="{EFDC6ACC-4DDB-4899-9277-3FBA7F999601}" sibTransId="{B84BB410-A294-4A98-BACD-26456CA9966A}"/>
    <dgm:cxn modelId="{1AC40FEB-27CE-4337-9CBB-45E22FD6CA8E}" type="presOf" srcId="{5D8A8C58-3767-4492-A8EF-4F99A61D7278}" destId="{096D60EE-9F54-42AD-857E-183A0EEDB65B}" srcOrd="0" destOrd="0" presId="urn:microsoft.com/office/officeart/2009/3/layout/IncreasingArrowsProcess"/>
    <dgm:cxn modelId="{96DC05D9-1E83-4100-9944-54B469DF32E3}" srcId="{92FCFF34-BD53-47AF-922F-091F8D1E16BA}" destId="{B71128B2-E767-4EA4-BA23-06D0D36A342D}" srcOrd="0" destOrd="0" parTransId="{32D929E0-B6F3-4E7A-AA2A-377ADF6518E2}" sibTransId="{2374EBBC-9AF7-4834-91E1-B54DC24B97A5}"/>
    <dgm:cxn modelId="{DEA69DC6-A989-4B0A-98E4-50D07AB6D9A5}" srcId="{8E96671B-7C65-43C0-8F3B-33F25F62B5BC}" destId="{92FCFF34-BD53-47AF-922F-091F8D1E16BA}" srcOrd="3" destOrd="0" parTransId="{89966F16-C744-4A80-AD4B-3DCAAE99B8EC}" sibTransId="{DA35F949-5426-4D69-A2E8-4664965560B5}"/>
    <dgm:cxn modelId="{3D72E3A2-F728-441E-B75A-865EDCE8E7CC}" type="presOf" srcId="{14A16B32-FD82-4393-AB5B-BC2ED098AA7F}" destId="{EA14DB28-875D-4BC6-8A6F-D88B79D947C2}" srcOrd="0" destOrd="0" presId="urn:microsoft.com/office/officeart/2009/3/layout/IncreasingArrowsProcess"/>
    <dgm:cxn modelId="{F5C661B3-127B-488D-AC47-78311BCFEBE8}" type="presOf" srcId="{92FCFF34-BD53-47AF-922F-091F8D1E16BA}" destId="{A11CCFA3-DF31-4A4D-830D-89BBD9B1729C}" srcOrd="0" destOrd="0" presId="urn:microsoft.com/office/officeart/2009/3/layout/IncreasingArrowsProcess"/>
    <dgm:cxn modelId="{104B8925-756A-47E9-A1F9-C8C9401C0F8A}" srcId="{8A6C829C-F38F-45F3-AFAB-E1A70BCA44BE}" destId="{AB7BF4B2-CF57-4DE8-8F04-E9CFB5E957B9}" srcOrd="0" destOrd="0" parTransId="{5731BFE3-C4C1-4BC0-84AA-8398C2DA41D5}" sibTransId="{4C358375-B684-4948-9C11-5A32ADC2FD2A}"/>
    <dgm:cxn modelId="{F09946E0-1815-445B-BD19-74B1DF56BD26}" srcId="{8E96671B-7C65-43C0-8F3B-33F25F62B5BC}" destId="{14A16B32-FD82-4393-AB5B-BC2ED098AA7F}" srcOrd="2" destOrd="0" parTransId="{95D752EE-6E2F-4C73-8864-5E272785A199}" sibTransId="{F0D1841A-61BD-4DBF-B628-AFBB31972795}"/>
    <dgm:cxn modelId="{29E6712C-CCC4-40C8-B719-7CE058731375}" type="presOf" srcId="{190C14B1-F961-4980-A5CD-44C698680D98}" destId="{14A0BA82-1C93-461A-A4B8-1E4F6A884AC6}" srcOrd="0" destOrd="0" presId="urn:microsoft.com/office/officeart/2009/3/layout/IncreasingArrowsProcess"/>
    <dgm:cxn modelId="{57F21E1B-4BDA-426F-9F22-B8876862C0B9}" type="presOf" srcId="{8A6C829C-F38F-45F3-AFAB-E1A70BCA44BE}" destId="{33EDB7AD-DF5F-4D36-91E8-1A75597BAE87}" srcOrd="0" destOrd="0" presId="urn:microsoft.com/office/officeart/2009/3/layout/IncreasingArrowsProcess"/>
    <dgm:cxn modelId="{27C735CD-BECD-4633-B703-619596BE8A45}" type="presOf" srcId="{B71128B2-E767-4EA4-BA23-06D0D36A342D}" destId="{34DA0ED2-8F50-41CA-83DD-4D07FF2D7FA3}" srcOrd="0" destOrd="0" presId="urn:microsoft.com/office/officeart/2009/3/layout/IncreasingArrowsProcess"/>
    <dgm:cxn modelId="{AAF9F266-AE46-426A-AF5C-322B82046D32}" type="presOf" srcId="{8E96671B-7C65-43C0-8F3B-33F25F62B5BC}" destId="{0312D971-2035-4D59-B6BC-28D17B3CE4B5}" srcOrd="0" destOrd="0" presId="urn:microsoft.com/office/officeart/2009/3/layout/IncreasingArrowsProcess"/>
    <dgm:cxn modelId="{CCDE2B80-C1C3-4A68-8D7E-79C6CB23D768}" type="presOf" srcId="{AB7BF4B2-CF57-4DE8-8F04-E9CFB5E957B9}" destId="{AE6BA512-7C1C-400C-B82E-4EEC46E664F5}" srcOrd="0" destOrd="0" presId="urn:microsoft.com/office/officeart/2009/3/layout/IncreasingArrowsProcess"/>
    <dgm:cxn modelId="{0E71B35C-81B0-4EB6-8EAA-BEC63C92322E}" srcId="{190C14B1-F961-4980-A5CD-44C698680D98}" destId="{5D8A8C58-3767-4492-A8EF-4F99A61D7278}" srcOrd="0" destOrd="0" parTransId="{5C800BDE-AF71-45FF-97D5-8100D6390DD4}" sibTransId="{C60DDAFC-F81F-4E0D-B6B3-19416AAA802C}"/>
    <dgm:cxn modelId="{58025A8D-F1C3-446C-BAA2-014F9681D5A0}" srcId="{8E96671B-7C65-43C0-8F3B-33F25F62B5BC}" destId="{190C14B1-F961-4980-A5CD-44C698680D98}" srcOrd="0" destOrd="0" parTransId="{22936A0F-DDF3-43A7-833A-94AC21DF0A1F}" sibTransId="{651B20F3-DA3D-464F-9C02-869052C94C72}"/>
    <dgm:cxn modelId="{0481159D-148A-407D-A35C-0E648247CADE}" type="presOf" srcId="{5D13899D-439F-4813-ADCD-76AE3CE790A7}" destId="{C694F9C1-1881-4BC9-9109-39297AB15512}" srcOrd="0" destOrd="0" presId="urn:microsoft.com/office/officeart/2009/3/layout/IncreasingArrowsProcess"/>
    <dgm:cxn modelId="{DC9F1205-7D98-4DD6-8D55-13F8C201CAAB}" type="presParOf" srcId="{0312D971-2035-4D59-B6BC-28D17B3CE4B5}" destId="{14A0BA82-1C93-461A-A4B8-1E4F6A884AC6}" srcOrd="0" destOrd="0" presId="urn:microsoft.com/office/officeart/2009/3/layout/IncreasingArrowsProcess"/>
    <dgm:cxn modelId="{8904E8F6-CA13-4903-9BBA-4A4DE7FA5F31}" type="presParOf" srcId="{0312D971-2035-4D59-B6BC-28D17B3CE4B5}" destId="{096D60EE-9F54-42AD-857E-183A0EEDB65B}" srcOrd="1" destOrd="0" presId="urn:microsoft.com/office/officeart/2009/3/layout/IncreasingArrowsProcess"/>
    <dgm:cxn modelId="{9E4A72CA-D4B2-498A-9849-B9D3DB330446}" type="presParOf" srcId="{0312D971-2035-4D59-B6BC-28D17B3CE4B5}" destId="{33EDB7AD-DF5F-4D36-91E8-1A75597BAE87}" srcOrd="2" destOrd="0" presId="urn:microsoft.com/office/officeart/2009/3/layout/IncreasingArrowsProcess"/>
    <dgm:cxn modelId="{30D74BB8-A8D5-4E3A-98D3-548C2DB4194C}" type="presParOf" srcId="{0312D971-2035-4D59-B6BC-28D17B3CE4B5}" destId="{AE6BA512-7C1C-400C-B82E-4EEC46E664F5}" srcOrd="3" destOrd="0" presId="urn:microsoft.com/office/officeart/2009/3/layout/IncreasingArrowsProcess"/>
    <dgm:cxn modelId="{D131EF93-672C-45E1-A684-B5119835940E}" type="presParOf" srcId="{0312D971-2035-4D59-B6BC-28D17B3CE4B5}" destId="{EA14DB28-875D-4BC6-8A6F-D88B79D947C2}" srcOrd="4" destOrd="0" presId="urn:microsoft.com/office/officeart/2009/3/layout/IncreasingArrowsProcess"/>
    <dgm:cxn modelId="{B6B433AB-1A13-4CDD-905A-D78F07F8F3A2}" type="presParOf" srcId="{0312D971-2035-4D59-B6BC-28D17B3CE4B5}" destId="{C694F9C1-1881-4BC9-9109-39297AB15512}" srcOrd="5" destOrd="0" presId="urn:microsoft.com/office/officeart/2009/3/layout/IncreasingArrowsProcess"/>
    <dgm:cxn modelId="{C7D07351-8CCC-43B7-BF63-6EEACD350687}" type="presParOf" srcId="{0312D971-2035-4D59-B6BC-28D17B3CE4B5}" destId="{A11CCFA3-DF31-4A4D-830D-89BBD9B1729C}" srcOrd="6" destOrd="0" presId="urn:microsoft.com/office/officeart/2009/3/layout/IncreasingArrowsProcess"/>
    <dgm:cxn modelId="{F06CBD8B-85E2-4A3C-9D33-C682E1D616F9}" type="presParOf" srcId="{0312D971-2035-4D59-B6BC-28D17B3CE4B5}" destId="{34DA0ED2-8F50-41CA-83DD-4D07FF2D7FA3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0BA82-1C93-461A-A4B8-1E4F6A884AC6}">
      <dsp:nvSpPr>
        <dsp:cNvPr id="0" name=""/>
        <dsp:cNvSpPr/>
      </dsp:nvSpPr>
      <dsp:spPr>
        <a:xfrm>
          <a:off x="26332" y="489073"/>
          <a:ext cx="4885480" cy="711252"/>
        </a:xfrm>
        <a:prstGeom prst="rightArrow">
          <a:avLst>
            <a:gd name="adj1" fmla="val 50000"/>
            <a:gd name="adj2" fmla="val 50000"/>
          </a:avLst>
        </a:prstGeom>
        <a:solidFill>
          <a:srgbClr val="FF9E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12911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>
              <a:solidFill>
                <a:schemeClr val="tx1"/>
              </a:solidFill>
            </a:rPr>
            <a:t>1979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6332" y="666886"/>
        <a:ext cx="4707667" cy="355626"/>
      </dsp:txXfrm>
    </dsp:sp>
    <dsp:sp modelId="{096D60EE-9F54-42AD-857E-183A0EEDB65B}">
      <dsp:nvSpPr>
        <dsp:cNvPr id="0" name=""/>
        <dsp:cNvSpPr/>
      </dsp:nvSpPr>
      <dsp:spPr>
        <a:xfrm>
          <a:off x="43725" y="1023944"/>
          <a:ext cx="1126103" cy="678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9E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rgbClr val="0070C0"/>
              </a:solidFill>
            </a:rPr>
            <a:t>R/2</a:t>
          </a:r>
          <a:endParaRPr lang="en-US" sz="1600" b="1" kern="1200" dirty="0">
            <a:solidFill>
              <a:srgbClr val="0070C0"/>
            </a:solidFill>
          </a:endParaRPr>
        </a:p>
      </dsp:txBody>
      <dsp:txXfrm>
        <a:off x="43725" y="1023944"/>
        <a:ext cx="1126103" cy="678469"/>
      </dsp:txXfrm>
    </dsp:sp>
    <dsp:sp modelId="{33EDB7AD-DF5F-4D36-91E8-1A75597BAE87}">
      <dsp:nvSpPr>
        <dsp:cNvPr id="0" name=""/>
        <dsp:cNvSpPr/>
      </dsp:nvSpPr>
      <dsp:spPr>
        <a:xfrm>
          <a:off x="1152384" y="726073"/>
          <a:ext cx="3759377" cy="711252"/>
        </a:xfrm>
        <a:prstGeom prst="rightArrow">
          <a:avLst>
            <a:gd name="adj1" fmla="val 50000"/>
            <a:gd name="adj2" fmla="val 50000"/>
          </a:avLst>
        </a:prstGeom>
        <a:solidFill>
          <a:srgbClr val="FF9E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12911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>
              <a:solidFill>
                <a:schemeClr val="tx1"/>
              </a:solidFill>
            </a:rPr>
            <a:t>1992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152384" y="903886"/>
        <a:ext cx="3581564" cy="355626"/>
      </dsp:txXfrm>
    </dsp:sp>
    <dsp:sp modelId="{AE6BA512-7C1C-400C-B82E-4EEC46E664F5}">
      <dsp:nvSpPr>
        <dsp:cNvPr id="0" name=""/>
        <dsp:cNvSpPr/>
      </dsp:nvSpPr>
      <dsp:spPr>
        <a:xfrm>
          <a:off x="1168510" y="1259782"/>
          <a:ext cx="1126103" cy="653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9E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rgbClr val="0070C0"/>
              </a:solidFill>
            </a:rPr>
            <a:t>R/3</a:t>
          </a:r>
          <a:endParaRPr lang="en-US" sz="1600" b="1" kern="1200" dirty="0">
            <a:solidFill>
              <a:srgbClr val="0070C0"/>
            </a:solidFill>
          </a:endParaRPr>
        </a:p>
      </dsp:txBody>
      <dsp:txXfrm>
        <a:off x="1168510" y="1259782"/>
        <a:ext cx="1126103" cy="653663"/>
      </dsp:txXfrm>
    </dsp:sp>
    <dsp:sp modelId="{EA14DB28-875D-4BC6-8A6F-D88B79D947C2}">
      <dsp:nvSpPr>
        <dsp:cNvPr id="0" name=""/>
        <dsp:cNvSpPr/>
      </dsp:nvSpPr>
      <dsp:spPr>
        <a:xfrm>
          <a:off x="2278499" y="963074"/>
          <a:ext cx="2633274" cy="711252"/>
        </a:xfrm>
        <a:prstGeom prst="rightArrow">
          <a:avLst>
            <a:gd name="adj1" fmla="val 50000"/>
            <a:gd name="adj2" fmla="val 50000"/>
          </a:avLst>
        </a:prstGeom>
        <a:solidFill>
          <a:srgbClr val="FF9E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12911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>
              <a:solidFill>
                <a:schemeClr val="tx1"/>
              </a:solidFill>
            </a:rPr>
            <a:t>2004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278499" y="1140887"/>
        <a:ext cx="2455461" cy="355626"/>
      </dsp:txXfrm>
    </dsp:sp>
    <dsp:sp modelId="{C694F9C1-1881-4BC9-9109-39297AB15512}">
      <dsp:nvSpPr>
        <dsp:cNvPr id="0" name=""/>
        <dsp:cNvSpPr/>
      </dsp:nvSpPr>
      <dsp:spPr>
        <a:xfrm>
          <a:off x="2295931" y="1492068"/>
          <a:ext cx="1126103" cy="8979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9E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kern="1200" dirty="0">
            <a:solidFill>
              <a:srgbClr val="0070C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rgbClr val="0070C0"/>
              </a:solidFill>
            </a:rPr>
            <a:t>ERP</a:t>
          </a:r>
          <a:endParaRPr lang="en-US" sz="1600" b="1" kern="1200" dirty="0">
            <a:solidFill>
              <a:srgbClr val="0070C0"/>
            </a:solidFill>
          </a:endParaRPr>
        </a:p>
      </dsp:txBody>
      <dsp:txXfrm>
        <a:off x="2295931" y="1492068"/>
        <a:ext cx="1126103" cy="897938"/>
      </dsp:txXfrm>
    </dsp:sp>
    <dsp:sp modelId="{A11CCFA3-DF31-4A4D-830D-89BBD9B1729C}">
      <dsp:nvSpPr>
        <dsp:cNvPr id="0" name=""/>
        <dsp:cNvSpPr/>
      </dsp:nvSpPr>
      <dsp:spPr>
        <a:xfrm>
          <a:off x="3404777" y="1195187"/>
          <a:ext cx="1507170" cy="711252"/>
        </a:xfrm>
        <a:prstGeom prst="rightArrow">
          <a:avLst>
            <a:gd name="adj1" fmla="val 50000"/>
            <a:gd name="adj2" fmla="val 50000"/>
          </a:avLst>
        </a:prstGeom>
        <a:solidFill>
          <a:srgbClr val="FF9E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12911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>
              <a:solidFill>
                <a:schemeClr val="tx1"/>
              </a:solidFill>
            </a:rPr>
            <a:t>2015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04777" y="1373000"/>
        <a:ext cx="1329357" cy="355626"/>
      </dsp:txXfrm>
    </dsp:sp>
    <dsp:sp modelId="{34DA0ED2-8F50-41CA-83DD-4D07FF2D7FA3}">
      <dsp:nvSpPr>
        <dsp:cNvPr id="0" name=""/>
        <dsp:cNvSpPr/>
      </dsp:nvSpPr>
      <dsp:spPr>
        <a:xfrm>
          <a:off x="3422035" y="1729336"/>
          <a:ext cx="1136362" cy="8933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9E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rgbClr val="0070C0"/>
              </a:solidFill>
            </a:rPr>
            <a:t>S/4HANA</a:t>
          </a:r>
          <a:endParaRPr lang="en-US" sz="1600" b="1" kern="1200" dirty="0">
            <a:solidFill>
              <a:srgbClr val="0070C0"/>
            </a:solidFill>
          </a:endParaRPr>
        </a:p>
      </dsp:txBody>
      <dsp:txXfrm>
        <a:off x="3422035" y="1729336"/>
        <a:ext cx="1136362" cy="89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‹Nr.›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picture - shor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324000" y="0"/>
            <a:ext cx="11545200" cy="216000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40520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>
          <a:xfrm>
            <a:off x="10518759" y="6066338"/>
            <a:ext cx="1352566" cy="470987"/>
            <a:chOff x="10518759" y="6066338"/>
            <a:chExt cx="1352566" cy="470987"/>
          </a:xfrm>
        </p:grpSpPr>
        <p:sp>
          <p:nvSpPr>
            <p:cNvPr id="9" name="Rectangle 15"/>
            <p:cNvSpPr/>
            <p:nvPr/>
          </p:nvSpPr>
          <p:spPr bwMode="gray">
            <a:xfrm>
              <a:off x="10518759" y="6088062"/>
              <a:ext cx="1352566" cy="449263"/>
            </a:xfrm>
            <a:prstGeom prst="rect">
              <a:avLst/>
            </a:prstGeom>
            <a:solidFill>
              <a:schemeClr val="bg1"/>
            </a:solidFill>
            <a:ln w="12700" cmpd="sng" algn="ctr">
              <a:noFill/>
              <a:prstDash val="dash"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759" y="6066338"/>
              <a:ext cx="1288232" cy="47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30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2"/>
          </p:nvPr>
        </p:nvSpPr>
        <p:spPr bwMode="gray">
          <a:xfrm>
            <a:off x="6208016" y="1691079"/>
            <a:ext cx="5661184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4"/>
          </p:nvPr>
        </p:nvSpPr>
        <p:spPr bwMode="gray">
          <a:xfrm>
            <a:off x="8133316" y="1691079"/>
            <a:ext cx="3735883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/>
          </p:nvPr>
        </p:nvSpPr>
        <p:spPr bwMode="gray">
          <a:xfrm>
            <a:off x="4228658" y="1691079"/>
            <a:ext cx="37404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3740399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000" y="324075"/>
            <a:ext cx="11545200" cy="756175"/>
          </a:xfrm>
        </p:spPr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7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714995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7639050" y="1691079"/>
            <a:ext cx="4232275" cy="4392042"/>
          </a:xfrm>
          <a:solidFill>
            <a:schemeClr val="bg1">
              <a:lumMod val="95000"/>
            </a:schemeClr>
          </a:solidFill>
        </p:spPr>
        <p:txBody>
          <a:bodyPr tIns="1543147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6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6208016" y="1692392"/>
            <a:ext cx="5662800" cy="4393017"/>
          </a:xfrm>
          <a:solidFill>
            <a:schemeClr val="bg1">
              <a:lumMod val="95000"/>
            </a:schemeClr>
          </a:solidFill>
        </p:spPr>
        <p:txBody>
          <a:bodyPr vert="horz" lIns="0" tIns="1543147" rIns="0" bIns="0" rtlCol="0" anchor="t" anchorCtr="0">
            <a:noAutofit/>
          </a:bodyPr>
          <a:lstStyle>
            <a:lvl1pPr marL="0" indent="0" algn="ctr" defTabSz="1088776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21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79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4224188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4706938" y="1692392"/>
            <a:ext cx="7164387" cy="4393017"/>
          </a:xfrm>
          <a:solidFill>
            <a:schemeClr val="bg1">
              <a:lumMod val="95000"/>
            </a:schemeClr>
          </a:solidFill>
        </p:spPr>
        <p:txBody>
          <a:bodyPr vert="horz" lIns="0" tIns="1543147" rIns="0" bIns="0" rtlCol="0" anchor="t" anchorCtr="0">
            <a:noAutofit/>
          </a:bodyPr>
          <a:lstStyle>
            <a:lvl1pPr marL="0" indent="0" algn="ctr" defTabSz="1088776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21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3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7"/>
          </p:nvPr>
        </p:nvSpPr>
        <p:spPr bwMode="gray">
          <a:xfrm>
            <a:off x="6208016" y="1691079"/>
            <a:ext cx="5661184" cy="1721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1721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324000" y="3574318"/>
            <a:ext cx="5662800" cy="2508804"/>
          </a:xfrm>
          <a:solidFill>
            <a:schemeClr val="bg1">
              <a:lumMod val="95000"/>
            </a:schemeClr>
          </a:solidFill>
        </p:spPr>
        <p:txBody>
          <a:bodyPr tIns="600113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 bwMode="gray">
          <a:xfrm>
            <a:off x="6208016" y="3574318"/>
            <a:ext cx="5662800" cy="2508804"/>
          </a:xfrm>
          <a:solidFill>
            <a:schemeClr val="bg1">
              <a:lumMod val="95000"/>
            </a:schemeClr>
          </a:solidFill>
        </p:spPr>
        <p:txBody>
          <a:bodyPr tIns="600113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93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/ Thank You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" y="478741"/>
            <a:ext cx="1833518" cy="9072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24000" y="2061275"/>
            <a:ext cx="115452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000" noProof="0" dirty="0"/>
              <a:t>Thank</a:t>
            </a:r>
            <a:r>
              <a:rPr lang="en-US" sz="6000" baseline="0" noProof="0" dirty="0"/>
              <a:t> you</a:t>
            </a:r>
            <a:r>
              <a:rPr lang="en-US" sz="6000" noProof="0" dirty="0"/>
              <a:t>!</a:t>
            </a:r>
            <a:endParaRPr lang="en-US" sz="6000" kern="0" noProof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25792" y="3659939"/>
            <a:ext cx="4341615" cy="2141713"/>
          </a:xfrm>
          <a:noFill/>
          <a:ln>
            <a:solidFill>
              <a:schemeClr val="accent1"/>
            </a:solidFill>
          </a:ln>
        </p:spPr>
        <p:txBody>
          <a:bodyPr lIns="108000" tIns="108000" rIns="108000" bIns="108000"/>
          <a:lstStyle>
            <a:lvl1pPr marL="0" indent="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  <a:defRPr sz="2400" b="1" baseline="0">
                <a:solidFill>
                  <a:schemeClr val="tx1"/>
                </a:solidFill>
              </a:defRPr>
            </a:lvl1pPr>
            <a:lvl2pPr marL="201600" indent="0">
              <a:buNone/>
              <a:defRPr/>
            </a:lvl2pPr>
            <a:lvl3pPr marL="324000" indent="0">
              <a:buNone/>
              <a:defRPr/>
            </a:lvl3pPr>
            <a:lvl4pPr marL="504000" indent="0">
              <a:buNone/>
              <a:defRPr/>
            </a:lvl4pPr>
            <a:lvl5pPr marL="361338" indent="0">
              <a:buNone/>
              <a:defRPr/>
            </a:lvl5pPr>
          </a:lstStyle>
          <a:p>
            <a:pPr lvl="0"/>
            <a:r>
              <a:rPr lang="en-US" noProof="0" dirty="0"/>
              <a:t>Contact</a:t>
            </a:r>
          </a:p>
          <a:p>
            <a:pPr lvl="0"/>
            <a:endParaRPr lang="en-US" noProof="0" dirty="0"/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noProof="0" dirty="0">
                <a:ea typeface="Arial Unicode MS" pitchFamily="34" charset="-128"/>
                <a:cs typeface="Arial Unicode MS" pitchFamily="34" charset="-128"/>
              </a:rPr>
              <a:t> &lt;First name&gt; &lt;Last name&gt;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baseline="0" noProof="0" dirty="0">
                <a:ea typeface="Arial Unicode MS" pitchFamily="34" charset="-128"/>
                <a:cs typeface="Arial Unicode MS" pitchFamily="34" charset="-128"/>
              </a:rPr>
              <a:t> &lt;Position, Organization&gt;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baseline="0" noProof="0" dirty="0">
                <a:ea typeface="Arial Unicode MS" pitchFamily="34" charset="-128"/>
                <a:cs typeface="Arial Unicode MS" pitchFamily="34" charset="-128"/>
              </a:rPr>
              <a:t> &lt;Contact information&gt;</a:t>
            </a:r>
            <a:endParaRPr lang="en-US" sz="1800" kern="0" noProof="0" dirty="0">
              <a:ea typeface="Arial Unicode MS" pitchFamily="34" charset="-128"/>
              <a:cs typeface="Arial Unicode MS" pitchFamily="34" charset="-128"/>
            </a:endParaRP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744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1787256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chemeClr val="bg1">
                  <a:lumMod val="65000"/>
                </a:schemeClr>
              </a:buCl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&lt;level 1&gt;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8798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picture - two lines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324000" y="0"/>
            <a:ext cx="11545200" cy="216000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b" anchorCtr="0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7999" y="324075"/>
            <a:ext cx="10620000" cy="1107996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600" dirty="0"/>
              <a:t>Alternate Presentation Title</a:t>
            </a:r>
            <a:br>
              <a:rPr lang="en-US" sz="3600" dirty="0"/>
            </a:br>
            <a:r>
              <a:rPr lang="en-US" sz="3600" dirty="0"/>
              <a:t>Breaks to Two Lines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60000">
            <a:off x="4212456" y="3628659"/>
            <a:ext cx="37702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Use this title slide only with an</a:t>
            </a:r>
            <a:r>
              <a:rPr lang="en-US" sz="1800" kern="0" baseline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 image</a:t>
            </a:r>
            <a:endParaRPr lang="en-US" sz="18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4000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70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two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4000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3999" y="324075"/>
            <a:ext cx="10620000" cy="1107996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600" dirty="0"/>
              <a:t>Alternate Presentation Title</a:t>
            </a:r>
            <a:br>
              <a:rPr lang="en-US" sz="3600" dirty="0"/>
            </a:br>
            <a:r>
              <a:rPr lang="en-US" sz="3600" dirty="0"/>
              <a:t>Breaks to Two Lines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riculum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Curriculum</a:t>
            </a:r>
            <a:r>
              <a:rPr lang="en-US" sz="2400" b="1" kern="0" baseline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 dirty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362391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&lt;Curriculum version + last update&gt;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8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 dirty="0">
                  <a:solidFill>
                    <a:schemeClr val="tx1"/>
                  </a:solidFill>
                  <a:latin typeface="+mj-lt"/>
                </a:rPr>
                <a:t>Curriculum </a:t>
              </a:r>
              <a:r>
                <a:rPr lang="en-US" sz="1800" b="1" baseline="0" noProof="0" dirty="0">
                  <a:solidFill>
                    <a:schemeClr val="tx1"/>
                  </a:solidFill>
                  <a:latin typeface="+mj-lt"/>
                </a:rPr>
                <a:t>Version</a:t>
              </a:r>
              <a:endParaRPr lang="en-US" sz="1200" b="1" noProof="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 userDrawn="1"/>
        </p:nvGrpSpPr>
        <p:grpSpPr>
          <a:xfrm>
            <a:off x="324000" y="1499007"/>
            <a:ext cx="1299974" cy="1299976"/>
            <a:chOff x="352676" y="1326706"/>
            <a:chExt cx="765542" cy="765543"/>
          </a:xfrm>
        </p:grpSpPr>
        <p:sp>
          <p:nvSpPr>
            <p:cNvPr id="11" name="Donut 11"/>
            <p:cNvSpPr/>
            <p:nvPr userDrawn="1"/>
          </p:nvSpPr>
          <p:spPr bwMode="gray">
            <a:xfrm>
              <a:off x="352676" y="1326706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545702" y="1435466"/>
              <a:ext cx="403112" cy="511295"/>
              <a:chOff x="7057115" y="1361724"/>
              <a:chExt cx="403112" cy="511295"/>
            </a:xfrm>
          </p:grpSpPr>
          <p:sp>
            <p:nvSpPr>
              <p:cNvPr id="13" name="Gefaltete Ecke 12"/>
              <p:cNvSpPr/>
              <p:nvPr/>
            </p:nvSpPr>
            <p:spPr bwMode="gray">
              <a:xfrm rot="10800000" flipH="1">
                <a:off x="7150511" y="1361724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4" name="Gefaltete Ecke 13"/>
              <p:cNvSpPr/>
              <p:nvPr/>
            </p:nvSpPr>
            <p:spPr bwMode="gray">
              <a:xfrm rot="10800000" flipH="1">
                <a:off x="7103823" y="1410891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5" name="Gruppieren 33"/>
              <p:cNvGrpSpPr/>
              <p:nvPr/>
            </p:nvGrpSpPr>
            <p:grpSpPr>
              <a:xfrm>
                <a:off x="7057115" y="1452689"/>
                <a:ext cx="309716" cy="420330"/>
                <a:chOff x="589936" y="2809567"/>
                <a:chExt cx="309716" cy="420330"/>
              </a:xfrm>
            </p:grpSpPr>
            <p:sp>
              <p:nvSpPr>
                <p:cNvPr id="16" name="Gefaltete Ecke 15"/>
                <p:cNvSpPr/>
                <p:nvPr/>
              </p:nvSpPr>
              <p:spPr bwMode="gray">
                <a:xfrm rot="10800000" flipH="1">
                  <a:off x="589936" y="2809567"/>
                  <a:ext cx="309716" cy="420330"/>
                </a:xfrm>
                <a:prstGeom prst="foldedCorner">
                  <a:avLst>
                    <a:gd name="adj" fmla="val 3833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R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tabLst/>
                  </a:pPr>
                  <a:endParaRPr kumimoji="0" lang="de-DE" b="0" i="0" u="none" strike="noStrike" kern="0" cap="none" spc="0" normalizeH="0" baseline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697006" y="2861855"/>
                  <a:ext cx="94496" cy="3262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de-DE" sz="3600" i="1" kern="0" dirty="0">
                      <a:solidFill>
                        <a:schemeClr val="bg1"/>
                      </a:solidFill>
                      <a:latin typeface="Angsana New" pitchFamily="18" charset="-34"/>
                      <a:ea typeface="Arial Unicode MS" pitchFamily="34" charset="-128"/>
                      <a:cs typeface="Angsana New" pitchFamily="18" charset="-34"/>
                    </a:rPr>
                    <a:t>i</a:t>
                  </a:r>
                </a:p>
              </p:txBody>
            </p:sp>
          </p:grpSp>
        </p:grpSp>
      </p:grpSp>
      <p:sp>
        <p:nvSpPr>
          <p:cNvPr id="18" name="Textplatzhalt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327108" y="3552319"/>
            <a:ext cx="9542092" cy="530990"/>
          </a:xfrm>
          <a:prstGeom prst="rect">
            <a:avLst/>
          </a:prstGeom>
        </p:spPr>
        <p:txBody>
          <a:bodyPr/>
          <a:lstStyle>
            <a:lvl1pPr marL="214298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&lt;server-side&gt;</a:t>
            </a:r>
          </a:p>
          <a:p>
            <a:pPr lvl="0"/>
            <a:r>
              <a:rPr lang="en-US" dirty="0"/>
              <a:t>&lt;client-side&gt;</a:t>
            </a:r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2041112" y="3250331"/>
            <a:ext cx="9828088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used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3658" y="4533142"/>
            <a:ext cx="9825542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Prerequisites</a:t>
            </a:r>
          </a:p>
        </p:txBody>
      </p:sp>
      <p:sp>
        <p:nvSpPr>
          <p:cNvPr id="21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27107" y="4845892"/>
            <a:ext cx="9542093" cy="53099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&lt;curricula&gt;</a:t>
            </a:r>
          </a:p>
          <a:p>
            <a:pPr lvl="0"/>
            <a:r>
              <a:rPr lang="en-US" dirty="0"/>
              <a:t>&lt;other prerequisites&gt;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08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nformation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Module</a:t>
            </a:r>
            <a:r>
              <a:rPr lang="en-US" sz="2400" b="1" kern="0" baseline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 dirty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324000" y="1499007"/>
            <a:ext cx="1299600" cy="1299600"/>
            <a:chOff x="214040" y="1152039"/>
            <a:chExt cx="765542" cy="765543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361780" y="1456593"/>
              <a:ext cx="464587" cy="191753"/>
              <a:chOff x="1642324" y="4884196"/>
              <a:chExt cx="660745" cy="294992"/>
            </a:xfrm>
          </p:grpSpPr>
          <p:sp>
            <p:nvSpPr>
              <p:cNvPr id="25" name="Richtungspfeil 24"/>
              <p:cNvSpPr/>
              <p:nvPr userDrawn="1"/>
            </p:nvSpPr>
            <p:spPr bwMode="gray">
              <a:xfrm rot="8100000">
                <a:off x="1767471" y="4884196"/>
                <a:ext cx="535598" cy="221844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" name="Rechteck 25"/>
              <p:cNvSpPr/>
              <p:nvPr/>
            </p:nvSpPr>
            <p:spPr bwMode="gray">
              <a:xfrm rot="8100000">
                <a:off x="1920613" y="4887121"/>
                <a:ext cx="305780" cy="129124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cxnSp>
            <p:nvCxnSpPr>
              <p:cNvPr id="27" name="Gerade Verbindung 25"/>
              <p:cNvCxnSpPr/>
              <p:nvPr userDrawn="1"/>
            </p:nvCxnSpPr>
            <p:spPr>
              <a:xfrm>
                <a:off x="1642324" y="5179188"/>
                <a:ext cx="140109" cy="0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Donut 11"/>
            <p:cNvSpPr/>
            <p:nvPr userDrawn="1"/>
          </p:nvSpPr>
          <p:spPr bwMode="gray">
            <a:xfrm>
              <a:off x="214040" y="1152039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8" name="Gruppieren 27"/>
          <p:cNvGrpSpPr/>
          <p:nvPr userDrawn="1"/>
        </p:nvGrpSpPr>
        <p:grpSpPr>
          <a:xfrm>
            <a:off x="324000" y="3809388"/>
            <a:ext cx="1299600" cy="1299600"/>
            <a:chOff x="216000" y="2969382"/>
            <a:chExt cx="765542" cy="765543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714" y="3133080"/>
              <a:ext cx="361950" cy="43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Donut 11"/>
            <p:cNvSpPr/>
            <p:nvPr userDrawn="1"/>
          </p:nvSpPr>
          <p:spPr bwMode="gray">
            <a:xfrm>
              <a:off x="216000" y="2969382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uppieren 30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32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 dirty="0">
                  <a:solidFill>
                    <a:schemeClr val="tx1"/>
                  </a:solidFill>
                  <a:latin typeface="+mj-lt"/>
                </a:rPr>
                <a:t>Authors</a:t>
              </a:r>
              <a:endParaRPr lang="en-US" sz="1200" b="1" noProof="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3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&lt;Author&gt;</a:t>
            </a:r>
          </a:p>
          <a:p>
            <a:pPr lvl="0"/>
            <a:r>
              <a:rPr lang="en-US" dirty="0"/>
              <a:t>&lt;Author&gt;</a:t>
            </a:r>
          </a:p>
          <a:p>
            <a:pPr lvl="0"/>
            <a:r>
              <a:rPr lang="en-US" dirty="0"/>
              <a:t>&lt;Author&gt;</a:t>
            </a:r>
          </a:p>
        </p:txBody>
      </p:sp>
      <p:grpSp>
        <p:nvGrpSpPr>
          <p:cNvPr id="35" name="Gruppieren 34"/>
          <p:cNvGrpSpPr/>
          <p:nvPr userDrawn="1"/>
        </p:nvGrpSpPr>
        <p:grpSpPr>
          <a:xfrm>
            <a:off x="1957853" y="4230977"/>
            <a:ext cx="9911347" cy="500901"/>
            <a:chOff x="1108399" y="1396713"/>
            <a:chExt cx="7030682" cy="404566"/>
          </a:xfrm>
        </p:grpSpPr>
        <p:sp>
          <p:nvSpPr>
            <p:cNvPr id="36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 dirty="0">
                  <a:solidFill>
                    <a:schemeClr val="tx1"/>
                  </a:solidFill>
                  <a:latin typeface="+mj-lt"/>
                </a:rPr>
                <a:t>Target Audience</a:t>
              </a:r>
              <a:endParaRPr lang="en-US" sz="1200" b="1" noProof="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7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044953" y="4927509"/>
            <a:ext cx="9824247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&lt;Target audience&gt;</a:t>
            </a:r>
          </a:p>
          <a:p>
            <a:pPr lvl="0"/>
            <a:r>
              <a:rPr lang="en-US" dirty="0"/>
              <a:t>&lt;Target audience&gt;</a:t>
            </a:r>
          </a:p>
          <a:p>
            <a:pPr lvl="0"/>
            <a:r>
              <a:rPr lang="en-US" dirty="0"/>
              <a:t>&lt;Target audience&gt;</a:t>
            </a:r>
          </a:p>
        </p:txBody>
      </p:sp>
    </p:spTree>
    <p:extLst>
      <p:ext uri="{BB962C8B-B14F-4D97-AF65-F5344CB8AC3E}">
        <p14:creationId xmlns:p14="http://schemas.microsoft.com/office/powerpoint/2010/main" val="273884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nformation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Module</a:t>
            </a:r>
            <a:r>
              <a:rPr lang="en-US" sz="2400" b="1" kern="0" baseline="0" noProof="0" dirty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 dirty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324000" y="1503256"/>
            <a:ext cx="1299600" cy="1299600"/>
            <a:chOff x="214040" y="1152039"/>
            <a:chExt cx="765542" cy="765543"/>
          </a:xfrm>
        </p:grpSpPr>
        <p:sp>
          <p:nvSpPr>
            <p:cNvPr id="4" name="Donut 11"/>
            <p:cNvSpPr/>
            <p:nvPr userDrawn="1"/>
          </p:nvSpPr>
          <p:spPr bwMode="gray">
            <a:xfrm>
              <a:off x="214040" y="1152039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87" y="1313261"/>
              <a:ext cx="35242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uppieren 6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8" name="Rectangle 10"/>
            <p:cNvSpPr/>
            <p:nvPr userDrawn="1"/>
          </p:nvSpPr>
          <p:spPr>
            <a:xfrm>
              <a:off x="1108399" y="1396713"/>
              <a:ext cx="3835401" cy="298154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kern="1200" noProof="0" dirty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Learning Objectives</a:t>
              </a:r>
            </a:p>
          </p:txBody>
        </p:sp>
        <p:cxnSp>
          <p:nvCxnSpPr>
            <p:cNvPr id="9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&lt;Learning objective&gt;</a:t>
            </a:r>
          </a:p>
          <a:p>
            <a:pPr lvl="0"/>
            <a:r>
              <a:rPr lang="en-US" dirty="0"/>
              <a:t>&lt;Learning objective&gt;</a:t>
            </a:r>
          </a:p>
          <a:p>
            <a:pPr lvl="0"/>
            <a:r>
              <a:rPr lang="en-US" dirty="0"/>
              <a:t>&lt;Learning objective&gt;</a:t>
            </a:r>
          </a:p>
        </p:txBody>
      </p:sp>
    </p:spTree>
    <p:extLst>
      <p:ext uri="{BB962C8B-B14F-4D97-AF65-F5344CB8AC3E}">
        <p14:creationId xmlns:p14="http://schemas.microsoft.com/office/powerpoint/2010/main" val="101486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&lt;Agenda&gt;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68060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24000" y="324075"/>
            <a:ext cx="11545200" cy="7561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dirty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&lt;level 1&gt;</a:t>
            </a:r>
          </a:p>
          <a:p>
            <a:pPr lvl="1"/>
            <a:r>
              <a:rPr lang="en-US" noProof="0" dirty="0"/>
              <a:t>&lt;level 2&gt;</a:t>
            </a:r>
          </a:p>
          <a:p>
            <a:pPr lvl="2"/>
            <a:r>
              <a:rPr lang="en-US" noProof="0" dirty="0"/>
              <a:t>&lt;level 3&gt;</a:t>
            </a:r>
          </a:p>
          <a:p>
            <a:pPr lvl="3"/>
            <a:r>
              <a:rPr lang="en-US" noProof="0" dirty="0"/>
              <a:t>&lt;level 4&gt;</a:t>
            </a:r>
          </a:p>
        </p:txBody>
      </p:sp>
      <p:sp>
        <p:nvSpPr>
          <p:cNvPr id="33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24000" y="1231485"/>
            <a:ext cx="11545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324000" y="6630039"/>
            <a:ext cx="3153112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0" indent="0" algn="l" defTabSz="816226">
              <a:buClr>
                <a:srgbClr val="000000"/>
              </a:buClr>
              <a:buFont typeface="Arial" pitchFamily="34" charset="0"/>
              <a:buNone/>
            </a:pPr>
            <a:r>
              <a:rPr lang="en-US" sz="900" dirty="0">
                <a:solidFill>
                  <a:srgbClr val="FFFFFF"/>
                </a:solidFill>
              </a:rPr>
              <a:t>© </a:t>
            </a:r>
            <a:r>
              <a:rPr lang="en-US" sz="900" dirty="0" smtClean="0">
                <a:solidFill>
                  <a:srgbClr val="FFFFFF"/>
                </a:solidFill>
              </a:rPr>
              <a:t>2022 </a:t>
            </a:r>
            <a:r>
              <a:rPr lang="en-US" sz="900" dirty="0">
                <a:solidFill>
                  <a:srgbClr val="FFFFFF"/>
                </a:solidFill>
              </a:rPr>
              <a:t>SAP</a:t>
            </a:r>
            <a:r>
              <a:rPr lang="en-US" sz="900" baseline="0" dirty="0">
                <a:solidFill>
                  <a:srgbClr val="FFFFFF"/>
                </a:solidFill>
              </a:rPr>
              <a:t> SE / SAP UCC Magdeburg</a:t>
            </a:r>
            <a:r>
              <a:rPr lang="en-US" sz="900" dirty="0">
                <a:solidFill>
                  <a:srgbClr val="FFFFFF"/>
                </a:solidFill>
              </a:rPr>
              <a:t>. All rights reserved.</a:t>
            </a:r>
          </a:p>
        </p:txBody>
      </p:sp>
      <p:sp>
        <p:nvSpPr>
          <p:cNvPr id="34" name="TextBox 33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‹Nr.›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56" r:id="rId5"/>
    <p:sldLayoutId id="2147483759" r:id="rId6"/>
    <p:sldLayoutId id="2147483760" r:id="rId7"/>
    <p:sldLayoutId id="2147483746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45" r:id="rId16"/>
    <p:sldLayoutId id="2147483757" r:id="rId17"/>
    <p:sldLayoutId id="2147483758" r:id="rId18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01600" indent="-201600" algn="l" defTabSz="1088776" rtl="0" eaLnBrk="1" latinLnBrk="0" hangingPunct="1">
        <a:spcBef>
          <a:spcPts val="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17600" indent="-216000" algn="l" defTabSz="1088776" rtl="0" eaLnBrk="1" latinLnBrk="0" hangingPunct="1">
        <a:spcBef>
          <a:spcPts val="338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16000" algn="l" defTabSz="1088776" rtl="0" eaLnBrk="1" latinLnBrk="0" hangingPunct="1">
        <a:spcBef>
          <a:spcPts val="225"/>
        </a:spcBef>
        <a:buClr>
          <a:schemeClr val="accent1"/>
        </a:buClr>
        <a:buSzPct val="75000"/>
        <a:buFont typeface="Symbol" panose="05050102010706020507" pitchFamily="18" charset="2"/>
        <a:buChar char="-"/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216000" algn="l" defTabSz="1088776" rtl="0" eaLnBrk="1" latinLnBrk="0" hangingPunct="1">
        <a:spcBef>
          <a:spcPts val="140"/>
        </a:spcBef>
        <a:buClr>
          <a:schemeClr val="accent1"/>
        </a:buClr>
        <a:buSzPct val="75000"/>
        <a:buFont typeface="Courier New" panose="02070309020205020404" pitchFamily="49" charset="0"/>
        <a:buChar char="o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1088776" rtl="0" eaLnBrk="1" latinLnBrk="0" hangingPunct="1">
        <a:spcBef>
          <a:spcPts val="250"/>
        </a:spcBef>
        <a:buClr>
          <a:schemeClr val="tx1"/>
        </a:buClr>
        <a:buSzPct val="100000"/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jp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9.jp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err="1"/>
              <a:t>Introduction</a:t>
            </a:r>
            <a:r>
              <a:rPr lang="de-DE" sz="5400" dirty="0"/>
              <a:t> </a:t>
            </a:r>
            <a:r>
              <a:rPr lang="de-DE" sz="5400" dirty="0" err="1"/>
              <a:t>to</a:t>
            </a:r>
            <a:r>
              <a:rPr lang="de-DE" sz="5400" dirty="0"/>
              <a:t> SAP </a:t>
            </a:r>
            <a:r>
              <a:rPr lang="en-US" sz="5400" dirty="0"/>
              <a:t>S/4HANA</a:t>
            </a:r>
            <a:endParaRPr lang="de-DE" sz="5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999" y="1540520"/>
            <a:ext cx="10620000" cy="553998"/>
          </a:xfrm>
        </p:spPr>
        <p:txBody>
          <a:bodyPr/>
          <a:lstStyle/>
          <a:p>
            <a:r>
              <a:rPr lang="de-DE" b="1" dirty="0"/>
              <a:t>Next Generation Business Suite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206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SAP S/4HANA </a:t>
            </a:r>
            <a:r>
              <a:rPr lang="de-DE" sz="2000" dirty="0">
                <a:solidFill>
                  <a:srgbClr val="FF9E00"/>
                </a:solidFill>
              </a:rPr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Business Suite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SAP R/3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,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works</a:t>
            </a:r>
            <a:r>
              <a:rPr lang="de-DE" dirty="0"/>
              <a:t> in real time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, </a:t>
            </a:r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innovation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managed</a:t>
            </a:r>
            <a:r>
              <a:rPr lang="de-DE" dirty="0" smtClean="0"/>
              <a:t> </a:t>
            </a:r>
            <a:r>
              <a:rPr lang="de-DE" dirty="0" err="1" smtClean="0"/>
              <a:t>centrally</a:t>
            </a:r>
            <a:r>
              <a:rPr lang="de-DE" dirty="0" smtClean="0"/>
              <a:t>,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/>
              <a:t>partners</a:t>
            </a:r>
            <a:r>
              <a:rPr lang="de-DE" dirty="0"/>
              <a:t>,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vendors</a:t>
            </a:r>
            <a:endParaRPr lang="en-US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938120272"/>
              </p:ext>
            </p:extLst>
          </p:nvPr>
        </p:nvGraphicFramePr>
        <p:xfrm>
          <a:off x="6418969" y="1824194"/>
          <a:ext cx="4972931" cy="333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8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71675" algn="l"/>
              </a:tabLst>
            </a:pPr>
            <a:endParaRPr lang="en-US" altLang="de-DE" sz="1200" dirty="0"/>
          </a:p>
          <a:p>
            <a:pPr>
              <a:lnSpc>
                <a:spcPct val="250000"/>
              </a:lnSpc>
              <a:tabLst>
                <a:tab pos="1971675" algn="l"/>
              </a:tabLst>
            </a:pPr>
            <a:r>
              <a:rPr lang="en-US" altLang="de-DE" sz="2000" dirty="0"/>
              <a:t>Enables a company to support and optimize its business </a:t>
            </a:r>
            <a:r>
              <a:rPr lang="en-US" altLang="de-DE" sz="2000" dirty="0" smtClean="0"/>
              <a:t>processes</a:t>
            </a:r>
            <a:endParaRPr lang="en-US" altLang="de-DE" sz="2000" dirty="0"/>
          </a:p>
          <a:p>
            <a:pPr>
              <a:lnSpc>
                <a:spcPct val="250000"/>
              </a:lnSpc>
              <a:tabLst>
                <a:tab pos="1971675" algn="l"/>
              </a:tabLst>
            </a:pPr>
            <a:r>
              <a:rPr lang="en-US" altLang="de-DE" sz="2000" dirty="0"/>
              <a:t>Helps the organization run smoothly</a:t>
            </a:r>
          </a:p>
          <a:p>
            <a:pPr>
              <a:lnSpc>
                <a:spcPct val="250000"/>
              </a:lnSpc>
              <a:tabLst>
                <a:tab pos="1971675" algn="l"/>
              </a:tabLst>
            </a:pPr>
            <a:r>
              <a:rPr lang="en-US" altLang="de-DE" sz="2000" dirty="0"/>
              <a:t>Real-time environment, Scalable and flexible</a:t>
            </a:r>
          </a:p>
          <a:p>
            <a:pPr>
              <a:lnSpc>
                <a:spcPct val="250000"/>
              </a:lnSpc>
              <a:tabLst>
                <a:tab pos="1971675" algn="l"/>
              </a:tabLst>
            </a:pPr>
            <a:r>
              <a:rPr lang="en-US" altLang="de-DE" sz="2000" dirty="0">
                <a:solidFill>
                  <a:sysClr val="windowText" lastClr="000000"/>
                </a:solidFill>
              </a:rPr>
              <a:t>Collections of logically related transactions within</a:t>
            </a:r>
          </a:p>
          <a:p>
            <a:pPr marL="0" indent="0">
              <a:lnSpc>
                <a:spcPct val="250000"/>
              </a:lnSpc>
              <a:buNone/>
              <a:tabLst>
                <a:tab pos="1971675" algn="l"/>
              </a:tabLst>
            </a:pPr>
            <a:r>
              <a:rPr lang="en-US" altLang="de-DE" sz="2000" dirty="0">
                <a:solidFill>
                  <a:sysClr val="windowText" lastClr="000000"/>
                </a:solidFill>
              </a:rPr>
              <a:t>   identifiable business functions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</a:t>
            </a:r>
            <a:r>
              <a:rPr lang="de-DE" dirty="0" smtClean="0">
                <a:solidFill>
                  <a:srgbClr val="666666"/>
                </a:solidFill>
              </a:rPr>
              <a:t>S/4HANA</a:t>
            </a:r>
            <a:r>
              <a:rPr lang="en-US" altLang="de-DE" dirty="0"/>
              <a:t/>
            </a:r>
            <a:br>
              <a:rPr lang="en-US" altLang="de-DE" dirty="0"/>
            </a:br>
            <a:r>
              <a:rPr lang="en-US" altLang="de-DE" b="0" dirty="0"/>
              <a:t>Enterprise Resource Planning (SAP ERP)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127615" y="3006811"/>
            <a:ext cx="3762806" cy="2754232"/>
            <a:chOff x="1136180" y="4515479"/>
            <a:chExt cx="2835790" cy="2230614"/>
          </a:xfrm>
        </p:grpSpPr>
        <p:sp>
          <p:nvSpPr>
            <p:cNvPr id="5" name="Sechseck 4"/>
            <p:cNvSpPr/>
            <p:nvPr/>
          </p:nvSpPr>
          <p:spPr>
            <a:xfrm>
              <a:off x="3156458" y="6048249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Sechseck 5"/>
            <p:cNvSpPr/>
            <p:nvPr/>
          </p:nvSpPr>
          <p:spPr>
            <a:xfrm>
              <a:off x="1818454" y="4524550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Sechseck 6"/>
            <p:cNvSpPr/>
            <p:nvPr/>
          </p:nvSpPr>
          <p:spPr>
            <a:xfrm>
              <a:off x="2480197" y="4889661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Sechseck 7"/>
            <p:cNvSpPr/>
            <p:nvPr/>
          </p:nvSpPr>
          <p:spPr>
            <a:xfrm>
              <a:off x="1136180" y="4903033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Sechseck 8"/>
            <p:cNvSpPr/>
            <p:nvPr/>
          </p:nvSpPr>
          <p:spPr>
            <a:xfrm>
              <a:off x="1136180" y="5663239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Sechseck 9"/>
            <p:cNvSpPr/>
            <p:nvPr/>
          </p:nvSpPr>
          <p:spPr>
            <a:xfrm>
              <a:off x="2480196" y="5656401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Sechseck 10"/>
            <p:cNvSpPr/>
            <p:nvPr/>
          </p:nvSpPr>
          <p:spPr>
            <a:xfrm>
              <a:off x="1818454" y="5281516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Sechseck 11"/>
            <p:cNvSpPr/>
            <p:nvPr/>
          </p:nvSpPr>
          <p:spPr>
            <a:xfrm>
              <a:off x="1818454" y="6038481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Sechseck 12"/>
            <p:cNvSpPr/>
            <p:nvPr/>
          </p:nvSpPr>
          <p:spPr>
            <a:xfrm>
              <a:off x="3162471" y="5277918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Sechseck 13"/>
            <p:cNvSpPr/>
            <p:nvPr/>
          </p:nvSpPr>
          <p:spPr>
            <a:xfrm>
              <a:off x="3156458" y="4515479"/>
              <a:ext cx="809499" cy="697844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178509" y="5073081"/>
              <a:ext cx="719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Sell</a:t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(SD)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720224" y="4640206"/>
              <a:ext cx="1018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ysClr val="windowText" lastClr="000000"/>
                  </a:solidFill>
                  <a:latin typeface="+mn-lt"/>
                </a:rPr>
                <a:t>Buy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(MM)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858093" y="5461161"/>
              <a:ext cx="719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Make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(PP)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159788" y="5842883"/>
              <a:ext cx="758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Track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(FI)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3202594" y="4700597"/>
              <a:ext cx="719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Track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(CO)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2432701" y="5025921"/>
              <a:ext cx="910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People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(HCM)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474184" y="5781328"/>
              <a:ext cx="836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Store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(WM)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202594" y="5452205"/>
              <a:ext cx="719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de-DE" sz="1000" dirty="0">
                  <a:solidFill>
                    <a:sysClr val="windowText" lastClr="000000"/>
                  </a:solidFill>
                  <a:latin typeface="+mn-lt"/>
                </a:rPr>
                <a:t>Maintain</a:t>
              </a: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/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(EAM)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3210231" y="6225145"/>
              <a:ext cx="719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Services</a:t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(CS)</a:t>
              </a: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1689445" y="6156570"/>
              <a:ext cx="1057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Projekt</a:t>
              </a:r>
              <a:br>
                <a:rPr lang="de-DE" sz="1000" dirty="0">
                  <a:solidFill>
                    <a:sysClr val="windowText" lastClr="000000"/>
                  </a:solidFill>
                  <a:latin typeface="+mn-lt"/>
                </a:rPr>
              </a:br>
              <a:r>
                <a:rPr lang="de-DE" sz="1000" dirty="0">
                  <a:solidFill>
                    <a:sysClr val="windowText" lastClr="000000"/>
                  </a:solidFill>
                  <a:latin typeface="+mn-lt"/>
                </a:rPr>
                <a:t>(PS)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70294"/>
              </p:ext>
            </p:extLst>
          </p:nvPr>
        </p:nvGraphicFramePr>
        <p:xfrm>
          <a:off x="2578743" y="1937463"/>
          <a:ext cx="7035714" cy="356988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4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0012"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en-DE" sz="1800" dirty="0" smtClean="0"/>
                        <a:t>?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en-DE" sz="1800" dirty="0" smtClean="0"/>
                        <a:t>?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en-DE" sz="1800" dirty="0" smtClean="0"/>
                        <a:t>?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229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</a:t>
            </a:r>
            <a:r>
              <a:rPr lang="de-DE" dirty="0" smtClean="0">
                <a:solidFill>
                  <a:srgbClr val="666666"/>
                </a:solidFill>
              </a:rPr>
              <a:t>S/4HANA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altLang="de-DE" sz="2400" b="0" dirty="0"/>
              <a:t>Data </a:t>
            </a:r>
            <a:r>
              <a:rPr lang="de-DE" altLang="de-DE" sz="2400" b="0" dirty="0" err="1"/>
              <a:t>Types</a:t>
            </a:r>
            <a:r>
              <a:rPr lang="de-DE" altLang="de-DE" sz="2400" b="0" dirty="0"/>
              <a:t> in ERP Systems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9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</a:t>
            </a:r>
            <a:r>
              <a:rPr lang="de-DE" dirty="0" smtClean="0">
                <a:solidFill>
                  <a:srgbClr val="666666"/>
                </a:solidFill>
              </a:rPr>
              <a:t>S/4HANA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altLang="de-DE" sz="2400" b="0" dirty="0"/>
              <a:t>Data </a:t>
            </a:r>
            <a:r>
              <a:rPr lang="de-DE" altLang="de-DE" sz="2400" b="0" dirty="0" err="1"/>
              <a:t>Types</a:t>
            </a:r>
            <a:r>
              <a:rPr lang="de-DE" altLang="de-DE" sz="2400" b="0" dirty="0"/>
              <a:t> in ERP Systems 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16159"/>
              </p:ext>
            </p:extLst>
          </p:nvPr>
        </p:nvGraphicFramePr>
        <p:xfrm>
          <a:off x="2578743" y="1937463"/>
          <a:ext cx="7035714" cy="356988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4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0012"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de-DE" sz="1800" dirty="0" err="1" smtClean="0"/>
                        <a:t>Organizational</a:t>
                      </a:r>
                      <a:r>
                        <a:rPr lang="de-DE" sz="1800" dirty="0" smtClean="0"/>
                        <a:t> </a:t>
                      </a:r>
                      <a:r>
                        <a:rPr lang="de-DE" sz="1800" dirty="0"/>
                        <a:t>Data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de-DE" sz="1800" dirty="0" smtClean="0"/>
                        <a:t>Master </a:t>
                      </a:r>
                      <a:r>
                        <a:rPr lang="de-DE" sz="1800" dirty="0"/>
                        <a:t>Data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800" dirty="0" smtClean="0"/>
                    </a:p>
                    <a:p>
                      <a:pPr algn="ctr"/>
                      <a:r>
                        <a:rPr lang="de-DE" sz="1800" dirty="0" smtClean="0"/>
                        <a:t>Transaction </a:t>
                      </a:r>
                      <a:r>
                        <a:rPr lang="de-DE" sz="1800" dirty="0"/>
                        <a:t>Data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r>
                        <a:rPr lang="de-DE" sz="1800" dirty="0"/>
                        <a:t>Company</a:t>
                      </a:r>
                      <a:r>
                        <a:rPr lang="de-DE" sz="1800" baseline="0" dirty="0"/>
                        <a:t> Code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Person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Purchase</a:t>
                      </a:r>
                      <a:r>
                        <a:rPr lang="de-DE" sz="1800" dirty="0"/>
                        <a:t> Order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r>
                        <a:rPr lang="de-DE" sz="1800" dirty="0"/>
                        <a:t>Plant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Material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Invoice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r>
                        <a:rPr lang="de-DE" sz="1800" dirty="0"/>
                        <a:t>Storage </a:t>
                      </a:r>
                      <a:r>
                        <a:rPr lang="de-DE" sz="1800" dirty="0" err="1"/>
                        <a:t>Location</a:t>
                      </a:r>
                      <a:r>
                        <a:rPr lang="de-DE" sz="1800" dirty="0"/>
                        <a:t> 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Customer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Quotation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r>
                        <a:rPr lang="de-DE" sz="1800" dirty="0"/>
                        <a:t>Distribution Channel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Vendor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Sales Order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229">
                <a:tc>
                  <a:txBody>
                    <a:bodyPr/>
                    <a:lstStyle/>
                    <a:p>
                      <a:r>
                        <a:rPr lang="de-DE" sz="1800" dirty="0" err="1" smtClean="0"/>
                        <a:t>Purchasing</a:t>
                      </a:r>
                      <a:r>
                        <a:rPr lang="de-DE" sz="1800" dirty="0" smtClean="0"/>
                        <a:t> </a:t>
                      </a:r>
                      <a:r>
                        <a:rPr lang="de-DE" sz="1800" dirty="0" err="1"/>
                        <a:t>Organization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Work </a:t>
                      </a:r>
                      <a:r>
                        <a:rPr lang="de-DE" sz="1800" dirty="0" err="1" smtClean="0"/>
                        <a:t>Centre</a:t>
                      </a:r>
                      <a:endParaRPr lang="de-DE" sz="1800" dirty="0"/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Transportation Order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61"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…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3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en-US" altLang="de-DE" dirty="0"/>
              <a:t/>
            </a:r>
            <a:br>
              <a:rPr lang="en-US" altLang="de-DE" dirty="0"/>
            </a:br>
            <a:r>
              <a:rPr lang="en-US" altLang="de-DE" sz="2400" b="0" dirty="0"/>
              <a:t>Organizational Unit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992352" y="1368046"/>
            <a:ext cx="3026428" cy="4276877"/>
            <a:chOff x="6464347" y="699037"/>
            <a:chExt cx="3026428" cy="427687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white">
            <a:xfrm>
              <a:off x="7436014" y="1265025"/>
              <a:ext cx="2054761" cy="371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Client</a:t>
              </a:r>
              <a:endParaRPr lang="en-DE" alt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en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en-DE" alt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de-DE" altLang="de-DE" sz="11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Company </a:t>
              </a: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Code</a:t>
              </a:r>
              <a:endParaRPr lang="en-DE" alt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en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de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Plant</a:t>
              </a:r>
              <a:endParaRPr lang="en-DE" alt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en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de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 err="1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Sales</a:t>
              </a: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de-DE" altLang="de-DE" sz="1600" dirty="0" err="1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Organization</a:t>
              </a:r>
              <a:endParaRPr lang="en-DE" alt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en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endParaRPr lang="de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Division</a:t>
              </a:r>
              <a:endParaRPr lang="de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600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Storage Location</a:t>
              </a:r>
              <a:endParaRPr lang="de-DE" altLang="de-DE" sz="16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Textfeld 41"/>
            <p:cNvSpPr txBox="1">
              <a:spLocks noChangeArrowheads="1"/>
            </p:cNvSpPr>
            <p:nvPr/>
          </p:nvSpPr>
          <p:spPr bwMode="auto">
            <a:xfrm>
              <a:off x="6464347" y="699037"/>
              <a:ext cx="24120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000" u="sng" dirty="0"/>
                <a:t>SAP </a:t>
              </a:r>
              <a:r>
                <a:rPr lang="de-DE" altLang="de-DE" sz="2000" u="sng" dirty="0" err="1"/>
                <a:t>Terminology</a:t>
              </a:r>
              <a:r>
                <a:rPr lang="de-DE" altLang="de-DE" sz="2000" u="sng" dirty="0"/>
                <a:t>:</a:t>
              </a:r>
            </a:p>
          </p:txBody>
        </p:sp>
        <p:grpSp>
          <p:nvGrpSpPr>
            <p:cNvPr id="7" name="Gruppieren 34"/>
            <p:cNvGrpSpPr>
              <a:grpSpLocks/>
            </p:cNvGrpSpPr>
            <p:nvPr/>
          </p:nvGrpSpPr>
          <p:grpSpPr bwMode="auto">
            <a:xfrm>
              <a:off x="6552464" y="1265025"/>
              <a:ext cx="863476" cy="3657019"/>
              <a:chOff x="6343599" y="1824487"/>
              <a:chExt cx="958711" cy="3657019"/>
            </a:xfrm>
          </p:grpSpPr>
          <p:sp>
            <p:nvSpPr>
              <p:cNvPr id="8" name="Pfeil nach rechts 45"/>
              <p:cNvSpPr>
                <a:spLocks noChangeArrowheads="1"/>
              </p:cNvSpPr>
              <p:nvPr/>
            </p:nvSpPr>
            <p:spPr bwMode="auto">
              <a:xfrm>
                <a:off x="6352397" y="1824487"/>
                <a:ext cx="949913" cy="403152"/>
              </a:xfrm>
              <a:prstGeom prst="rightArrow">
                <a:avLst>
                  <a:gd name="adj1" fmla="val 50000"/>
                  <a:gd name="adj2" fmla="val 49599"/>
                </a:avLst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 sz="2000"/>
              </a:p>
            </p:txBody>
          </p:sp>
          <p:sp>
            <p:nvSpPr>
              <p:cNvPr id="9" name="Pfeil nach rechts 34"/>
              <p:cNvSpPr>
                <a:spLocks noChangeArrowheads="1"/>
              </p:cNvSpPr>
              <p:nvPr/>
            </p:nvSpPr>
            <p:spPr bwMode="auto">
              <a:xfrm>
                <a:off x="6347529" y="2635817"/>
                <a:ext cx="949913" cy="400210"/>
              </a:xfrm>
              <a:prstGeom prst="rightArrow">
                <a:avLst>
                  <a:gd name="adj1" fmla="val 50000"/>
                  <a:gd name="adj2" fmla="val 49963"/>
                </a:avLst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 sz="2000"/>
              </a:p>
            </p:txBody>
          </p:sp>
          <p:sp>
            <p:nvSpPr>
              <p:cNvPr id="10" name="Pfeil nach rechts 35"/>
              <p:cNvSpPr>
                <a:spLocks noChangeArrowheads="1"/>
              </p:cNvSpPr>
              <p:nvPr/>
            </p:nvSpPr>
            <p:spPr bwMode="auto">
              <a:xfrm>
                <a:off x="6347528" y="3361712"/>
                <a:ext cx="949913" cy="400210"/>
              </a:xfrm>
              <a:prstGeom prst="rightArrow">
                <a:avLst>
                  <a:gd name="adj1" fmla="val 50000"/>
                  <a:gd name="adj2" fmla="val 49963"/>
                </a:avLst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 sz="2000"/>
              </a:p>
            </p:txBody>
          </p:sp>
          <p:sp>
            <p:nvSpPr>
              <p:cNvPr id="11" name="Pfeil nach rechts 36"/>
              <p:cNvSpPr>
                <a:spLocks noChangeArrowheads="1"/>
              </p:cNvSpPr>
              <p:nvPr/>
            </p:nvSpPr>
            <p:spPr bwMode="auto">
              <a:xfrm>
                <a:off x="6343599" y="4155286"/>
                <a:ext cx="949913" cy="400210"/>
              </a:xfrm>
              <a:prstGeom prst="rightArrow">
                <a:avLst>
                  <a:gd name="adj1" fmla="val 50000"/>
                  <a:gd name="adj2" fmla="val 49963"/>
                </a:avLst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 sz="2000"/>
              </a:p>
            </p:txBody>
          </p:sp>
          <p:sp>
            <p:nvSpPr>
              <p:cNvPr id="13" name="Pfeil nach rechts 43"/>
              <p:cNvSpPr>
                <a:spLocks noChangeArrowheads="1"/>
              </p:cNvSpPr>
              <p:nvPr/>
            </p:nvSpPr>
            <p:spPr bwMode="auto">
              <a:xfrm>
                <a:off x="6352397" y="5081296"/>
                <a:ext cx="949913" cy="400210"/>
              </a:xfrm>
              <a:prstGeom prst="rightArrow">
                <a:avLst>
                  <a:gd name="adj1" fmla="val 50000"/>
                  <a:gd name="adj2" fmla="val 49963"/>
                </a:avLst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 sz="2000"/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958896" y="1966211"/>
            <a:ext cx="6282164" cy="3615555"/>
            <a:chOff x="234958" y="1418927"/>
            <a:chExt cx="6084881" cy="3112118"/>
          </a:xfrm>
        </p:grpSpPr>
        <p:sp>
          <p:nvSpPr>
            <p:cNvPr id="15" name="Line 8"/>
            <p:cNvSpPr>
              <a:spLocks noChangeShapeType="1"/>
            </p:cNvSpPr>
            <p:nvPr/>
          </p:nvSpPr>
          <p:spPr bwMode="white">
            <a:xfrm>
              <a:off x="3611320" y="3693928"/>
              <a:ext cx="0" cy="7349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white">
            <a:xfrm>
              <a:off x="5073660" y="3860725"/>
              <a:ext cx="0" cy="647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white">
            <a:xfrm>
              <a:off x="2625735" y="3860725"/>
              <a:ext cx="0" cy="647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white">
            <a:xfrm>
              <a:off x="2780391" y="1703664"/>
              <a:ext cx="0" cy="2817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white">
            <a:xfrm>
              <a:off x="1143000" y="1985446"/>
              <a:ext cx="3271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white">
            <a:xfrm>
              <a:off x="668131" y="2109754"/>
              <a:ext cx="997687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Company</a:t>
              </a: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white">
            <a:xfrm>
              <a:off x="3879002" y="2111741"/>
              <a:ext cx="1097073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 err="1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Subsidiary</a:t>
              </a:r>
              <a:endParaRPr lang="de-DE" altLang="de-DE" sz="14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white">
            <a:xfrm>
              <a:off x="847599" y="2745701"/>
              <a:ext cx="619378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Plant</a:t>
              </a: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white">
            <a:xfrm>
              <a:off x="234958" y="4211818"/>
              <a:ext cx="1642094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Storage Location</a:t>
              </a:r>
            </a:p>
          </p:txBody>
        </p:sp>
        <p:sp>
          <p:nvSpPr>
            <p:cNvPr id="24" name="Line 10"/>
            <p:cNvSpPr>
              <a:spLocks noChangeShapeType="1"/>
            </p:cNvSpPr>
            <p:nvPr/>
          </p:nvSpPr>
          <p:spPr bwMode="white">
            <a:xfrm>
              <a:off x="3611320" y="3125823"/>
              <a:ext cx="17287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white">
            <a:xfrm>
              <a:off x="3611320" y="3125823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white">
            <a:xfrm>
              <a:off x="5340108" y="3125823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white">
            <a:xfrm>
              <a:off x="2624056" y="3414748"/>
              <a:ext cx="1792776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 err="1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Sales</a:t>
              </a: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de-DE" altLang="de-DE" sz="1400" dirty="0" err="1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Organization</a:t>
              </a:r>
              <a:endParaRPr lang="de-DE" altLang="de-DE" sz="14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white">
            <a:xfrm>
              <a:off x="4527063" y="3414748"/>
              <a:ext cx="1792776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 err="1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Sales</a:t>
              </a: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de-DE" altLang="de-DE" sz="1400" dirty="0" err="1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Organization</a:t>
              </a:r>
              <a:endParaRPr lang="de-DE" altLang="de-DE" sz="1400" dirty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" name="Rectangle 5"/>
            <p:cNvSpPr>
              <a:spLocks noChangeArrowheads="1"/>
            </p:cNvSpPr>
            <p:nvPr/>
          </p:nvSpPr>
          <p:spPr bwMode="white">
            <a:xfrm>
              <a:off x="3311027" y="4221087"/>
              <a:ext cx="877461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Division</a:t>
              </a: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white">
            <a:xfrm>
              <a:off x="2029102" y="4221087"/>
              <a:ext cx="1177223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Department</a:t>
              </a: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white">
            <a:xfrm>
              <a:off x="4412479" y="4221087"/>
              <a:ext cx="1419021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Business Area</a:t>
              </a: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white">
            <a:xfrm>
              <a:off x="2625735" y="3860725"/>
              <a:ext cx="2447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 sz="1200"/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white">
            <a:xfrm>
              <a:off x="2246281" y="1418927"/>
              <a:ext cx="1068219" cy="309958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14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Enterprise</a:t>
              </a:r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white">
            <a:xfrm flipH="1">
              <a:off x="4413808" y="1980684"/>
              <a:ext cx="0" cy="1338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white">
            <a:xfrm flipH="1">
              <a:off x="1143000" y="1980437"/>
              <a:ext cx="0" cy="1338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white">
            <a:xfrm>
              <a:off x="4409043" y="2390921"/>
              <a:ext cx="0" cy="7349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white">
            <a:xfrm>
              <a:off x="1148557" y="2390922"/>
              <a:ext cx="0" cy="371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cxnSp>
          <p:nvCxnSpPr>
            <p:cNvPr id="38" name="Gerader Verbinder 37"/>
            <p:cNvCxnSpPr/>
            <p:nvPr/>
          </p:nvCxnSpPr>
          <p:spPr>
            <a:xfrm flipH="1">
              <a:off x="1133474" y="3041357"/>
              <a:ext cx="14288" cy="11797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152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sz="2000" dirty="0"/>
              <a:t>Stored for a long time and seldom changed</a:t>
            </a:r>
          </a:p>
          <a:p>
            <a:pPr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sz="2000" dirty="0"/>
              <a:t>Represent logically grouped data like:</a:t>
            </a:r>
          </a:p>
          <a:p>
            <a:pPr lvl="1"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dirty="0"/>
              <a:t>Customer Master </a:t>
            </a:r>
          </a:p>
          <a:p>
            <a:pPr lvl="1"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dirty="0"/>
              <a:t>Material Master</a:t>
            </a:r>
          </a:p>
          <a:p>
            <a:pPr lvl="1"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dirty="0"/>
              <a:t>Vendor Master </a:t>
            </a:r>
          </a:p>
          <a:p>
            <a:pPr lvl="1">
              <a:lnSpc>
                <a:spcPct val="200000"/>
              </a:lnSpc>
              <a:tabLst>
                <a:tab pos="1971675" algn="l"/>
              </a:tabLst>
            </a:pPr>
            <a:r>
              <a:rPr lang="en-US" altLang="de-DE" dirty="0"/>
              <a:t>General Ledger accounts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endParaRPr lang="en-US" alt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en-US" altLang="de-DE" dirty="0"/>
              <a:t/>
            </a:r>
            <a:br>
              <a:rPr lang="en-US" altLang="de-DE" dirty="0"/>
            </a:br>
            <a:r>
              <a:rPr lang="en-US" altLang="de-DE" sz="2400" b="0" dirty="0"/>
              <a:t>Master Data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986800" y="1930391"/>
            <a:ext cx="5661025" cy="39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600" dirty="0"/>
              <a:t>Transaction data is the system record of business event.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600" dirty="0"/>
              <a:t>Depending on the business event, different master data </a:t>
            </a:r>
            <a:r>
              <a:rPr lang="en-US" altLang="de-DE" sz="1600" dirty="0" smtClean="0"/>
              <a:t>and</a:t>
            </a:r>
            <a:br>
              <a:rPr lang="en-US" altLang="de-DE" sz="1600" dirty="0" smtClean="0"/>
            </a:br>
            <a:r>
              <a:rPr lang="en-US" altLang="de-DE" sz="1600" dirty="0" smtClean="0"/>
              <a:t>organizational </a:t>
            </a:r>
            <a:r>
              <a:rPr lang="en-US" altLang="de-DE" sz="1600" dirty="0"/>
              <a:t>data will be referenced 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600" dirty="0"/>
              <a:t>For example, during a sales order business event, the </a:t>
            </a:r>
            <a:r>
              <a:rPr lang="en-US" altLang="de-DE" sz="1600" dirty="0" smtClean="0"/>
              <a:t/>
            </a:r>
            <a:br>
              <a:rPr lang="en-US" altLang="de-DE" sz="1600" dirty="0" smtClean="0"/>
            </a:br>
            <a:r>
              <a:rPr lang="en-US" altLang="de-DE" sz="1600" dirty="0" smtClean="0"/>
              <a:t>following </a:t>
            </a:r>
            <a:r>
              <a:rPr lang="en-US" altLang="de-DE" sz="1600" dirty="0"/>
              <a:t>data is stored </a:t>
            </a:r>
          </a:p>
          <a:p>
            <a:pPr lvl="1"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400" dirty="0"/>
              <a:t>Organizational level: client, company code, sales organization</a:t>
            </a:r>
          </a:p>
          <a:p>
            <a:pPr lvl="1"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400" dirty="0"/>
              <a:t>Master data: customer, material, pricing (condition)</a:t>
            </a:r>
          </a:p>
          <a:p>
            <a:pPr lvl="1"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400" dirty="0"/>
              <a:t>Situational data: date, time, person, amount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endParaRPr lang="en-US" altLang="de-DE" sz="1600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en-US" altLang="de-DE" dirty="0"/>
              <a:t/>
            </a:r>
            <a:br>
              <a:rPr lang="en-US" altLang="de-DE" dirty="0"/>
            </a:br>
            <a:r>
              <a:rPr lang="en-US" altLang="de-DE" sz="2400" b="0" dirty="0"/>
              <a:t>Transaction Data</a:t>
            </a:r>
            <a:endParaRPr lang="de-DE" dirty="0"/>
          </a:p>
        </p:txBody>
      </p:sp>
      <p:pic>
        <p:nvPicPr>
          <p:cNvPr id="10" name="Inhaltsplatzhalter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5986800" y="2030281"/>
            <a:ext cx="5661025" cy="37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24000" y="1691079"/>
            <a:ext cx="11545200" cy="4392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de-DE" sz="1600" dirty="0" smtClean="0"/>
              <a:t>Transactions </a:t>
            </a:r>
            <a:r>
              <a:rPr lang="en-US" altLang="de-DE" sz="1600" dirty="0"/>
              <a:t>are data sets that are generated if a business transaction was executed</a:t>
            </a:r>
            <a:r>
              <a:rPr lang="en-US" altLang="de-DE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de-DE" altLang="de-DE" sz="1600" dirty="0" err="1" smtClean="0"/>
              <a:t>Is</a:t>
            </a:r>
            <a:r>
              <a:rPr lang="de-DE" altLang="de-DE" sz="1600" dirty="0" smtClean="0"/>
              <a:t> </a:t>
            </a:r>
            <a:r>
              <a:rPr lang="de-DE" altLang="de-DE" sz="1600" dirty="0"/>
              <a:t>a </a:t>
            </a:r>
            <a:r>
              <a:rPr lang="de-DE" altLang="de-DE" sz="1600" dirty="0" err="1"/>
              <a:t>record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of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the</a:t>
            </a:r>
            <a:r>
              <a:rPr lang="de-DE" altLang="de-DE" sz="1600" dirty="0"/>
              <a:t> </a:t>
            </a:r>
            <a:r>
              <a:rPr lang="de-DE" altLang="de-DE" sz="1600" dirty="0" err="1"/>
              <a:t>business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transaction</a:t>
            </a:r>
            <a:endParaRPr lang="de-DE" altLang="de-DE" sz="1600" dirty="0"/>
          </a:p>
          <a:p>
            <a:pPr>
              <a:lnSpc>
                <a:spcPct val="150000"/>
              </a:lnSpc>
            </a:pPr>
            <a:r>
              <a:rPr lang="de-DE" altLang="de-DE" sz="1600" dirty="0" err="1"/>
              <a:t>Includes</a:t>
            </a:r>
            <a:r>
              <a:rPr lang="de-DE" altLang="de-DE" sz="1600" dirty="0"/>
              <a:t> all relevant </a:t>
            </a:r>
            <a:r>
              <a:rPr lang="de-DE" altLang="de-DE" sz="1600" dirty="0" err="1"/>
              <a:t>predefined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information</a:t>
            </a:r>
            <a:r>
              <a:rPr lang="de-DE" altLang="de-DE" sz="1600" dirty="0"/>
              <a:t> </a:t>
            </a:r>
            <a:r>
              <a:rPr lang="de-DE" altLang="de-DE" sz="1600" dirty="0" err="1"/>
              <a:t>from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the</a:t>
            </a:r>
            <a:r>
              <a:rPr lang="de-DE" altLang="de-DE" sz="1600" dirty="0"/>
              <a:t> </a:t>
            </a:r>
            <a:r>
              <a:rPr lang="de-DE" altLang="de-DE" sz="1600" dirty="0" err="1"/>
              <a:t>master</a:t>
            </a:r>
            <a:r>
              <a:rPr lang="de-DE" altLang="de-DE" sz="1600" dirty="0"/>
              <a:t> </a:t>
            </a:r>
            <a:r>
              <a:rPr lang="de-DE" altLang="de-DE" sz="1600" dirty="0" err="1"/>
              <a:t>data</a:t>
            </a:r>
            <a:r>
              <a:rPr lang="de-DE" altLang="de-DE" sz="1600" dirty="0"/>
              <a:t> </a:t>
            </a:r>
            <a:r>
              <a:rPr lang="de-DE" altLang="de-DE" sz="1600" dirty="0" err="1"/>
              <a:t>and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organizational</a:t>
            </a:r>
            <a:r>
              <a:rPr lang="de-DE" altLang="de-DE" sz="1600" dirty="0"/>
              <a:t> </a:t>
            </a:r>
            <a:r>
              <a:rPr lang="de-DE" altLang="de-DE" sz="1600" dirty="0" err="1"/>
              <a:t>entities</a:t>
            </a:r>
            <a:endParaRPr lang="de-DE" altLang="de-DE" sz="1600" dirty="0"/>
          </a:p>
          <a:p>
            <a:pPr>
              <a:lnSpc>
                <a:spcPct val="150000"/>
              </a:lnSpc>
            </a:pPr>
            <a:r>
              <a:rPr lang="de-DE" altLang="de-DE" sz="1600" dirty="0" err="1"/>
              <a:t>Example</a:t>
            </a:r>
            <a:r>
              <a:rPr lang="de-DE" altLang="de-DE" sz="1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DE" altLang="de-DE" sz="1400" dirty="0" err="1"/>
              <a:t>Sales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Document</a:t>
            </a:r>
            <a:endParaRPr lang="de-DE" altLang="de-DE" sz="1400" dirty="0"/>
          </a:p>
          <a:p>
            <a:pPr lvl="1">
              <a:lnSpc>
                <a:spcPct val="150000"/>
              </a:lnSpc>
            </a:pPr>
            <a:r>
              <a:rPr lang="de-DE" altLang="de-DE" sz="1400" dirty="0" err="1"/>
              <a:t>Purchasing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Document</a:t>
            </a:r>
            <a:endParaRPr lang="de-DE" altLang="de-DE" sz="1400" dirty="0"/>
          </a:p>
          <a:p>
            <a:pPr lvl="1">
              <a:lnSpc>
                <a:spcPct val="150000"/>
              </a:lnSpc>
            </a:pPr>
            <a:r>
              <a:rPr lang="de-DE" altLang="de-DE" sz="1400" dirty="0"/>
              <a:t>Material </a:t>
            </a:r>
            <a:r>
              <a:rPr lang="de-DE" altLang="de-DE" sz="1400" dirty="0" err="1"/>
              <a:t>Document</a:t>
            </a:r>
            <a:endParaRPr lang="de-DE" altLang="de-DE" sz="1400" dirty="0"/>
          </a:p>
          <a:p>
            <a:pPr lvl="1">
              <a:lnSpc>
                <a:spcPct val="150000"/>
              </a:lnSpc>
            </a:pPr>
            <a:r>
              <a:rPr lang="de-DE" altLang="de-DE" sz="1400" dirty="0"/>
              <a:t>Accounting </a:t>
            </a:r>
            <a:r>
              <a:rPr lang="de-DE" altLang="de-DE" sz="1400" dirty="0" err="1"/>
              <a:t>Document</a:t>
            </a:r>
            <a:endParaRPr lang="de-DE" altLang="de-DE" sz="1400" dirty="0"/>
          </a:p>
          <a:p>
            <a:pPr marL="0" indent="0">
              <a:lnSpc>
                <a:spcPct val="150000"/>
              </a:lnSpc>
              <a:buNone/>
              <a:tabLst>
                <a:tab pos="1971675" algn="l"/>
              </a:tabLst>
            </a:pPr>
            <a:r>
              <a:rPr lang="de-DE" altLang="de-DE" sz="1600" b="1" u="sng" dirty="0" err="1"/>
              <a:t>Document</a:t>
            </a:r>
            <a:r>
              <a:rPr lang="de-DE" altLang="de-DE" sz="1600" b="1" u="sng" dirty="0"/>
              <a:t> Flow 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r>
              <a:rPr lang="de-DE" altLang="de-DE" sz="1600" dirty="0"/>
              <a:t>The </a:t>
            </a:r>
            <a:r>
              <a:rPr lang="de-DE" altLang="de-DE" sz="1600" dirty="0" err="1"/>
              <a:t>document</a:t>
            </a:r>
            <a:r>
              <a:rPr lang="de-DE" altLang="de-DE" sz="1600" dirty="0"/>
              <a:t> </a:t>
            </a:r>
            <a:r>
              <a:rPr lang="de-DE" altLang="de-DE" sz="1600" dirty="0" err="1"/>
              <a:t>flow</a:t>
            </a:r>
            <a:r>
              <a:rPr lang="de-DE" altLang="de-DE" sz="1600" dirty="0"/>
              <a:t> </a:t>
            </a:r>
            <a:r>
              <a:rPr lang="de-DE" altLang="de-DE" sz="1600" dirty="0" err="1"/>
              <a:t>as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well</a:t>
            </a:r>
            <a:r>
              <a:rPr lang="de-DE" altLang="de-DE" sz="1600" dirty="0"/>
              <a:t> </a:t>
            </a:r>
            <a:r>
              <a:rPr lang="de-DE" altLang="de-DE" sz="1600" dirty="0" err="1"/>
              <a:t>as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the</a:t>
            </a:r>
            <a:r>
              <a:rPr lang="de-DE" altLang="de-DE" sz="1600" dirty="0"/>
              <a:t> </a:t>
            </a:r>
            <a:r>
              <a:rPr lang="de-DE" altLang="de-DE" sz="1600" dirty="0" err="1"/>
              <a:t>order</a:t>
            </a:r>
            <a:r>
              <a:rPr lang="de-DE" altLang="de-DE" sz="1600" dirty="0"/>
              <a:t> </a:t>
            </a:r>
            <a:r>
              <a:rPr lang="de-DE" altLang="de-DE" sz="1600" dirty="0" err="1"/>
              <a:t>status</a:t>
            </a:r>
            <a:r>
              <a:rPr lang="de-DE" altLang="de-DE" sz="1600" dirty="0"/>
              <a:t/>
            </a:r>
            <a:br>
              <a:rPr lang="de-DE" altLang="de-DE" sz="1600" dirty="0"/>
            </a:br>
            <a:r>
              <a:rPr lang="de-DE" altLang="de-DE" sz="1600" dirty="0" err="1"/>
              <a:t>allow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the</a:t>
            </a:r>
            <a:r>
              <a:rPr lang="de-DE" altLang="de-DE" sz="1600" dirty="0"/>
              <a:t> </a:t>
            </a:r>
            <a:r>
              <a:rPr lang="de-DE" altLang="de-DE" sz="1600" dirty="0" err="1"/>
              <a:t>setting</a:t>
            </a:r>
            <a:r>
              <a:rPr lang="de-DE" altLang="de-DE" sz="1600" dirty="0"/>
              <a:t> </a:t>
            </a:r>
            <a:r>
              <a:rPr lang="de-DE" altLang="de-DE" sz="1600" dirty="0" err="1"/>
              <a:t>of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the</a:t>
            </a:r>
            <a:r>
              <a:rPr lang="de-DE" altLang="de-DE" sz="1600" dirty="0"/>
              <a:t> </a:t>
            </a:r>
            <a:r>
              <a:rPr lang="de-DE" altLang="de-DE" sz="1600" dirty="0" err="1"/>
              <a:t>status</a:t>
            </a:r>
            <a:r>
              <a:rPr lang="de-DE" altLang="de-DE" sz="1600" dirty="0"/>
              <a:t> at </a:t>
            </a:r>
            <a:r>
              <a:rPr lang="de-DE" altLang="de-DE" sz="1600" dirty="0" err="1"/>
              <a:t>any</a:t>
            </a:r>
            <a:r>
              <a:rPr lang="de-DE" altLang="de-DE" sz="1600" dirty="0"/>
              <a:t> </a:t>
            </a:r>
            <a:r>
              <a:rPr lang="de-DE" altLang="de-DE" sz="1600" dirty="0" err="1"/>
              <a:t>point</a:t>
            </a:r>
            <a:r>
              <a:rPr lang="de-DE" altLang="de-DE" sz="1600" dirty="0"/>
              <a:t> in time</a:t>
            </a:r>
          </a:p>
          <a:p>
            <a:pPr>
              <a:lnSpc>
                <a:spcPct val="150000"/>
              </a:lnSpc>
              <a:tabLst>
                <a:tab pos="1971675" algn="l"/>
              </a:tabLst>
            </a:pPr>
            <a:r>
              <a:rPr lang="en-US" altLang="de-DE" sz="1600" dirty="0"/>
              <a:t>SAP revises the status every time a change in a </a:t>
            </a:r>
            <a:r>
              <a:rPr lang="en-US" altLang="de-DE" sz="1600" dirty="0" smtClean="0"/>
              <a:t/>
            </a:r>
            <a:br>
              <a:rPr lang="en-US" altLang="de-DE" sz="1600" dirty="0" smtClean="0"/>
            </a:br>
            <a:r>
              <a:rPr lang="en-US" altLang="de-DE" sz="1600" dirty="0" smtClean="0"/>
              <a:t>document </a:t>
            </a:r>
            <a:r>
              <a:rPr lang="en-US" altLang="de-DE" sz="1600" dirty="0"/>
              <a:t>takes place</a:t>
            </a:r>
            <a:endParaRPr lang="en-US" altLang="de-DE" sz="1400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en-US" altLang="de-DE" dirty="0"/>
              <a:t/>
            </a:r>
            <a:br>
              <a:rPr lang="en-US" altLang="de-DE" dirty="0"/>
            </a:br>
            <a:r>
              <a:rPr lang="en-US" altLang="de-DE" sz="2400" b="0" dirty="0"/>
              <a:t>Documents</a:t>
            </a:r>
            <a:endParaRPr lang="de-DE" dirty="0"/>
          </a:p>
        </p:txBody>
      </p:sp>
      <p:pic>
        <p:nvPicPr>
          <p:cNvPr id="5" name="Picture 2" descr="C:\Dokumente und Einstellungen\Kroliczek\Eigene Dateien\Eigene Bilder\Microsoft Clip Organizer\j0441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33" y="3275404"/>
            <a:ext cx="157131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7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5986800" y="3126724"/>
            <a:ext cx="5661025" cy="3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/>
              <a:t>Digital Transformation - </a:t>
            </a:r>
            <a:r>
              <a:rPr lang="de-DE" sz="2400" b="0" dirty="0" err="1"/>
              <a:t>Why</a:t>
            </a:r>
            <a:r>
              <a:rPr lang="de-DE" sz="2400" b="0" dirty="0"/>
              <a:t>?</a:t>
            </a:r>
            <a:endParaRPr lang="de-DE" dirty="0"/>
          </a:p>
        </p:txBody>
      </p:sp>
      <p:sp>
        <p:nvSpPr>
          <p:cNvPr id="4" name="Wolke 3"/>
          <p:cNvSpPr/>
          <p:nvPr/>
        </p:nvSpPr>
        <p:spPr>
          <a:xfrm>
            <a:off x="382385" y="2361058"/>
            <a:ext cx="2656995" cy="12649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 err="1"/>
              <a:t>Contact</a:t>
            </a:r>
            <a:r>
              <a:rPr lang="de-DE" sz="1600" dirty="0"/>
              <a:t> to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companies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social</a:t>
            </a:r>
            <a:r>
              <a:rPr lang="de-DE" sz="1600" dirty="0"/>
              <a:t> </a:t>
            </a:r>
            <a:r>
              <a:rPr lang="de-DE" sz="1600" dirty="0" err="1"/>
              <a:t>media</a:t>
            </a:r>
            <a:r>
              <a:rPr lang="de-DE" sz="1600" dirty="0"/>
              <a:t> </a:t>
            </a:r>
            <a:r>
              <a:rPr lang="de-DE" sz="1600" dirty="0" err="1" smtClean="0"/>
              <a:t>etc</a:t>
            </a:r>
            <a:r>
              <a:rPr lang="en-DE" sz="1600" dirty="0"/>
              <a:t>.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4808108" y="3316245"/>
            <a:ext cx="1873898" cy="91940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2400" b="1" cap="none" spc="0" dirty="0">
                <a:ln w="50800"/>
                <a:solidFill>
                  <a:schemeClr val="accent1"/>
                </a:solidFill>
                <a:effectLst/>
              </a:rPr>
              <a:t>Drivers </a:t>
            </a:r>
            <a:r>
              <a:rPr lang="de-DE" sz="2400" b="1" cap="none" spc="0" dirty="0" err="1">
                <a:ln w="50800"/>
                <a:solidFill>
                  <a:schemeClr val="accent1"/>
                </a:solidFill>
                <a:effectLst/>
              </a:rPr>
              <a:t>of</a:t>
            </a:r>
            <a:r>
              <a:rPr lang="de-DE" sz="2400" b="1" cap="none" spc="0" dirty="0">
                <a:ln w="50800"/>
                <a:solidFill>
                  <a:schemeClr val="accent1"/>
                </a:solidFill>
                <a:effectLst/>
              </a:rPr>
              <a:t> Change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352503" y="4522948"/>
            <a:ext cx="1568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u="sng" kern="0" dirty="0">
                <a:ea typeface="Arial Unicode MS" pitchFamily="34" charset="-128"/>
                <a:cs typeface="Arial Unicode MS" pitchFamily="34" charset="-128"/>
              </a:rPr>
              <a:t>Companies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611414" y="2361058"/>
            <a:ext cx="14833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u="sng" kern="0" dirty="0">
                <a:ea typeface="Arial Unicode MS" pitchFamily="34" charset="-128"/>
                <a:cs typeface="Arial Unicode MS" pitchFamily="34" charset="-128"/>
              </a:rPr>
              <a:t>Research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548934" y="4882988"/>
            <a:ext cx="16083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u="sng" kern="0" dirty="0">
                <a:ea typeface="Arial Unicode MS" pitchFamily="34" charset="-128"/>
                <a:cs typeface="Arial Unicode MS" pitchFamily="34" charset="-128"/>
              </a:rPr>
              <a:t>Technology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064529" y="2224685"/>
            <a:ext cx="14122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u="sng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10" name="Freihandform 9"/>
          <p:cNvSpPr/>
          <p:nvPr/>
        </p:nvSpPr>
        <p:spPr>
          <a:xfrm>
            <a:off x="6682006" y="3836114"/>
            <a:ext cx="2497342" cy="1012442"/>
          </a:xfrm>
          <a:custGeom>
            <a:avLst/>
            <a:gdLst>
              <a:gd name="connsiteX0" fmla="*/ 2467428 w 2588097"/>
              <a:gd name="connsiteY0" fmla="*/ 1081315 h 1081315"/>
              <a:gd name="connsiteX1" fmla="*/ 2547257 w 2588097"/>
              <a:gd name="connsiteY1" fmla="*/ 508000 h 1081315"/>
              <a:gd name="connsiteX2" fmla="*/ 1901371 w 2588097"/>
              <a:gd name="connsiteY2" fmla="*/ 210458 h 1081315"/>
              <a:gd name="connsiteX3" fmla="*/ 1342571 w 2588097"/>
              <a:gd name="connsiteY3" fmla="*/ 370115 h 1081315"/>
              <a:gd name="connsiteX4" fmla="*/ 428171 w 2588097"/>
              <a:gd name="connsiteY4" fmla="*/ 275772 h 1081315"/>
              <a:gd name="connsiteX5" fmla="*/ 0 w 2588097"/>
              <a:gd name="connsiteY5" fmla="*/ 0 h 108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8097" h="1081315">
                <a:moveTo>
                  <a:pt x="2467428" y="1081315"/>
                </a:moveTo>
                <a:cubicBezTo>
                  <a:pt x="2554514" y="867229"/>
                  <a:pt x="2641600" y="653143"/>
                  <a:pt x="2547257" y="508000"/>
                </a:cubicBezTo>
                <a:cubicBezTo>
                  <a:pt x="2452914" y="362857"/>
                  <a:pt x="2102152" y="233439"/>
                  <a:pt x="1901371" y="210458"/>
                </a:cubicBezTo>
                <a:cubicBezTo>
                  <a:pt x="1700590" y="187477"/>
                  <a:pt x="1588104" y="359229"/>
                  <a:pt x="1342571" y="370115"/>
                </a:cubicBezTo>
                <a:cubicBezTo>
                  <a:pt x="1097038" y="381001"/>
                  <a:pt x="651933" y="337458"/>
                  <a:pt x="428171" y="275772"/>
                </a:cubicBezTo>
                <a:cubicBezTo>
                  <a:pt x="204409" y="214086"/>
                  <a:pt x="102204" y="107043"/>
                  <a:pt x="0" y="0"/>
                </a:cubicBezTo>
              </a:path>
            </a:pathLst>
          </a:custGeom>
          <a:noFill/>
          <a:ln w="12700">
            <a:solidFill>
              <a:srgbClr val="FF9E00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6440645" y="2839734"/>
            <a:ext cx="2538597" cy="463773"/>
          </a:xfrm>
          <a:custGeom>
            <a:avLst/>
            <a:gdLst>
              <a:gd name="connsiteX0" fmla="*/ 1814286 w 1814286"/>
              <a:gd name="connsiteY0" fmla="*/ 0 h 442686"/>
              <a:gd name="connsiteX1" fmla="*/ 1386115 w 1814286"/>
              <a:gd name="connsiteY1" fmla="*/ 391886 h 442686"/>
              <a:gd name="connsiteX2" fmla="*/ 508000 w 1814286"/>
              <a:gd name="connsiteY2" fmla="*/ 210457 h 442686"/>
              <a:gd name="connsiteX3" fmla="*/ 0 w 1814286"/>
              <a:gd name="connsiteY3" fmla="*/ 442686 h 44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286" h="442686">
                <a:moveTo>
                  <a:pt x="1814286" y="0"/>
                </a:moveTo>
                <a:cubicBezTo>
                  <a:pt x="1709057" y="178405"/>
                  <a:pt x="1603829" y="356810"/>
                  <a:pt x="1386115" y="391886"/>
                </a:cubicBezTo>
                <a:cubicBezTo>
                  <a:pt x="1168401" y="426962"/>
                  <a:pt x="739019" y="201990"/>
                  <a:pt x="508000" y="210457"/>
                </a:cubicBezTo>
                <a:cubicBezTo>
                  <a:pt x="276981" y="218924"/>
                  <a:pt x="138490" y="330805"/>
                  <a:pt x="0" y="442686"/>
                </a:cubicBezTo>
              </a:path>
            </a:pathLst>
          </a:custGeom>
          <a:noFill/>
          <a:ln w="12700">
            <a:solidFill>
              <a:srgbClr val="FF9E00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3451655" y="2668527"/>
            <a:ext cx="2393238" cy="638700"/>
          </a:xfrm>
          <a:custGeom>
            <a:avLst/>
            <a:gdLst>
              <a:gd name="connsiteX0" fmla="*/ 84496 w 2363239"/>
              <a:gd name="connsiteY0" fmla="*/ 0 h 805543"/>
              <a:gd name="connsiteX1" fmla="*/ 84496 w 2363239"/>
              <a:gd name="connsiteY1" fmla="*/ 529771 h 805543"/>
              <a:gd name="connsiteX2" fmla="*/ 962610 w 2363239"/>
              <a:gd name="connsiteY2" fmla="*/ 348343 h 805543"/>
              <a:gd name="connsiteX3" fmla="*/ 1760896 w 2363239"/>
              <a:gd name="connsiteY3" fmla="*/ 580571 h 805543"/>
              <a:gd name="connsiteX4" fmla="*/ 2363239 w 2363239"/>
              <a:gd name="connsiteY4" fmla="*/ 805543 h 80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239" h="805543">
                <a:moveTo>
                  <a:pt x="84496" y="0"/>
                </a:moveTo>
                <a:cubicBezTo>
                  <a:pt x="11320" y="235857"/>
                  <a:pt x="-61856" y="471714"/>
                  <a:pt x="84496" y="529771"/>
                </a:cubicBezTo>
                <a:cubicBezTo>
                  <a:pt x="230848" y="587828"/>
                  <a:pt x="683210" y="339876"/>
                  <a:pt x="962610" y="348343"/>
                </a:cubicBezTo>
                <a:cubicBezTo>
                  <a:pt x="1242010" y="356810"/>
                  <a:pt x="1527458" y="504371"/>
                  <a:pt x="1760896" y="580571"/>
                </a:cubicBezTo>
                <a:cubicBezTo>
                  <a:pt x="1994334" y="656771"/>
                  <a:pt x="2178786" y="731157"/>
                  <a:pt x="2363239" y="805543"/>
                </a:cubicBezTo>
              </a:path>
            </a:pathLst>
          </a:custGeom>
          <a:noFill/>
          <a:ln w="12700">
            <a:solidFill>
              <a:srgbClr val="FF9E00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613490" y="3779743"/>
            <a:ext cx="2177989" cy="742241"/>
          </a:xfrm>
          <a:custGeom>
            <a:avLst/>
            <a:gdLst>
              <a:gd name="connsiteX0" fmla="*/ 363704 w 2177989"/>
              <a:gd name="connsiteY0" fmla="*/ 742241 h 742241"/>
              <a:gd name="connsiteX1" fmla="*/ 51647 w 2177989"/>
              <a:gd name="connsiteY1" fmla="*/ 263270 h 742241"/>
              <a:gd name="connsiteX2" fmla="*/ 1314389 w 2177989"/>
              <a:gd name="connsiteY2" fmla="*/ 38298 h 742241"/>
              <a:gd name="connsiteX3" fmla="*/ 2177989 w 2177989"/>
              <a:gd name="connsiteY3" fmla="*/ 2013 h 74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989" h="742241">
                <a:moveTo>
                  <a:pt x="363704" y="742241"/>
                </a:moveTo>
                <a:cubicBezTo>
                  <a:pt x="128451" y="561417"/>
                  <a:pt x="-106801" y="380594"/>
                  <a:pt x="51647" y="263270"/>
                </a:cubicBezTo>
                <a:cubicBezTo>
                  <a:pt x="210094" y="145946"/>
                  <a:pt x="959999" y="81841"/>
                  <a:pt x="1314389" y="38298"/>
                </a:cubicBezTo>
                <a:cubicBezTo>
                  <a:pt x="1668779" y="-5245"/>
                  <a:pt x="1923384" y="-1616"/>
                  <a:pt x="2177989" y="2013"/>
                </a:cubicBezTo>
              </a:path>
            </a:pathLst>
          </a:custGeom>
          <a:noFill/>
          <a:ln w="12700">
            <a:solidFill>
              <a:srgbClr val="FF9E00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/>
          <p:cNvSpPr/>
          <p:nvPr/>
        </p:nvSpPr>
        <p:spPr>
          <a:xfrm>
            <a:off x="9498604" y="4251132"/>
            <a:ext cx="961924" cy="5153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cap="none" spc="0" dirty="0" err="1">
                <a:ln w="50800"/>
                <a:effectLst/>
              </a:rPr>
              <a:t>IoT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15" name="Wolke 14"/>
          <p:cNvSpPr/>
          <p:nvPr/>
        </p:nvSpPr>
        <p:spPr>
          <a:xfrm>
            <a:off x="7914805" y="5486515"/>
            <a:ext cx="1264543" cy="8901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cap="none" spc="0" dirty="0">
                <a:ln w="50800"/>
                <a:effectLst/>
              </a:rPr>
              <a:t>Big Data</a:t>
            </a:r>
          </a:p>
        </p:txBody>
      </p:sp>
      <p:sp>
        <p:nvSpPr>
          <p:cNvPr id="16" name="Wolke 15"/>
          <p:cNvSpPr/>
          <p:nvPr/>
        </p:nvSpPr>
        <p:spPr>
          <a:xfrm>
            <a:off x="10375929" y="4850684"/>
            <a:ext cx="1141981" cy="5153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cap="none" spc="0" dirty="0">
                <a:ln w="50800"/>
                <a:effectLst/>
              </a:rPr>
              <a:t>Cloud</a:t>
            </a:r>
          </a:p>
        </p:txBody>
      </p:sp>
      <p:sp>
        <p:nvSpPr>
          <p:cNvPr id="17" name="Wolke 16"/>
          <p:cNvSpPr/>
          <p:nvPr/>
        </p:nvSpPr>
        <p:spPr>
          <a:xfrm>
            <a:off x="9353094" y="5485309"/>
            <a:ext cx="1395118" cy="5153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cap="none" spc="0" dirty="0">
                <a:ln w="50800"/>
                <a:effectLst/>
              </a:rPr>
              <a:t>Mobility</a:t>
            </a:r>
          </a:p>
        </p:txBody>
      </p:sp>
      <p:sp>
        <p:nvSpPr>
          <p:cNvPr id="18" name="Wolke 17"/>
          <p:cNvSpPr/>
          <p:nvPr/>
        </p:nvSpPr>
        <p:spPr>
          <a:xfrm>
            <a:off x="3942815" y="1456145"/>
            <a:ext cx="2990578" cy="8901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 err="1"/>
              <a:t>Empowered</a:t>
            </a:r>
            <a:r>
              <a:rPr lang="de-DE" sz="1600" dirty="0"/>
              <a:t> &amp; </a:t>
            </a:r>
            <a:r>
              <a:rPr lang="de-DE" sz="1600" dirty="0" err="1"/>
              <a:t>Informed</a:t>
            </a:r>
            <a:r>
              <a:rPr lang="de-DE" sz="1600" dirty="0"/>
              <a:t> Customer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19" name="Wolke 18"/>
          <p:cNvSpPr/>
          <p:nvPr/>
        </p:nvSpPr>
        <p:spPr>
          <a:xfrm>
            <a:off x="1670479" y="1332306"/>
            <a:ext cx="2236888" cy="8901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 err="1"/>
              <a:t>Changing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life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20" name="Wolke 19"/>
          <p:cNvSpPr/>
          <p:nvPr/>
        </p:nvSpPr>
        <p:spPr>
          <a:xfrm>
            <a:off x="9979566" y="2526767"/>
            <a:ext cx="1908887" cy="8901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/>
              <a:t>New </a:t>
            </a:r>
            <a:r>
              <a:rPr lang="de-DE" sz="1600" dirty="0" err="1"/>
              <a:t>possibilities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21" name="Wolke 20"/>
          <p:cNvSpPr/>
          <p:nvPr/>
        </p:nvSpPr>
        <p:spPr>
          <a:xfrm>
            <a:off x="9551885" y="1855683"/>
            <a:ext cx="1966025" cy="51536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 err="1">
                <a:ln w="50800"/>
              </a:rPr>
              <a:t>Forecasting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22" name="Wolke 21"/>
          <p:cNvSpPr/>
          <p:nvPr/>
        </p:nvSpPr>
        <p:spPr>
          <a:xfrm>
            <a:off x="7656022" y="1429694"/>
            <a:ext cx="1897135" cy="8901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DE" sz="1600" dirty="0" smtClean="0">
              <a:ln w="50800"/>
            </a:endParaRPr>
          </a:p>
          <a:p>
            <a:pPr algn="ctr"/>
            <a:r>
              <a:rPr lang="de-DE" sz="1600" dirty="0" smtClean="0">
                <a:ln w="50800"/>
              </a:rPr>
              <a:t>Simulation</a:t>
            </a:r>
            <a:endParaRPr lang="de-DE" sz="1600" dirty="0">
              <a:ln w="50800"/>
            </a:endParaRPr>
          </a:p>
        </p:txBody>
      </p:sp>
      <p:sp>
        <p:nvSpPr>
          <p:cNvPr id="23" name="Wolke 22"/>
          <p:cNvSpPr/>
          <p:nvPr/>
        </p:nvSpPr>
        <p:spPr>
          <a:xfrm>
            <a:off x="589643" y="5013921"/>
            <a:ext cx="2374929" cy="12649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/>
              <a:t>New </a:t>
            </a:r>
            <a:r>
              <a:rPr lang="de-DE" sz="1600" dirty="0" err="1"/>
              <a:t>organization</a:t>
            </a:r>
            <a:r>
              <a:rPr lang="de-DE" sz="1600" dirty="0"/>
              <a:t> </a:t>
            </a:r>
            <a:r>
              <a:rPr lang="de-DE" sz="1600" dirty="0" err="1"/>
              <a:t>units</a:t>
            </a:r>
            <a:endParaRPr lang="de-DE" sz="1600" cap="none" spc="0" dirty="0">
              <a:ln w="50800"/>
              <a:effectLst/>
            </a:endParaRPr>
          </a:p>
        </p:txBody>
      </p:sp>
      <p:sp>
        <p:nvSpPr>
          <p:cNvPr id="24" name="Wolke 23"/>
          <p:cNvSpPr/>
          <p:nvPr/>
        </p:nvSpPr>
        <p:spPr>
          <a:xfrm>
            <a:off x="3217587" y="4968034"/>
            <a:ext cx="2208651" cy="12649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1600" dirty="0" err="1"/>
              <a:t>Changing</a:t>
            </a:r>
            <a:r>
              <a:rPr lang="de-DE" sz="1600" dirty="0"/>
              <a:t> </a:t>
            </a:r>
            <a:r>
              <a:rPr lang="de-DE" sz="1600" dirty="0" err="1"/>
              <a:t>customer</a:t>
            </a:r>
            <a:r>
              <a:rPr lang="de-DE" sz="1600" dirty="0"/>
              <a:t> </a:t>
            </a:r>
            <a:r>
              <a:rPr lang="de-DE" sz="1600" dirty="0" err="1" smtClean="0"/>
              <a:t>expect</a:t>
            </a:r>
            <a:r>
              <a:rPr lang="en-DE" sz="1600" dirty="0" smtClean="0"/>
              <a:t>at</a:t>
            </a:r>
            <a:r>
              <a:rPr lang="de-DE" sz="1600" dirty="0" err="1" smtClean="0"/>
              <a:t>ions</a:t>
            </a:r>
            <a:endParaRPr lang="de-DE" sz="1600" cap="none" spc="0" dirty="0">
              <a:ln w="5080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15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2" y="1428692"/>
            <a:ext cx="7679767" cy="4908448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S/4HANA is the digital core of the </a:t>
            </a:r>
            <a:r>
              <a:rPr lang="en-US" sz="2000" dirty="0" smtClean="0"/>
              <a:t>company</a:t>
            </a:r>
            <a:endParaRPr lang="en-DE" sz="2000" dirty="0" smtClean="0"/>
          </a:p>
          <a:p>
            <a:pPr marL="0" indent="0">
              <a:buNone/>
            </a:pPr>
            <a:r>
              <a:rPr lang="en-DE" sz="2000" dirty="0"/>
              <a:t> </a:t>
            </a:r>
            <a:r>
              <a:rPr lang="en-DE" sz="2000" dirty="0" smtClean="0"/>
              <a:t>  </a:t>
            </a:r>
            <a:r>
              <a:rPr lang="en-US" sz="2000" dirty="0" smtClean="0"/>
              <a:t>that </a:t>
            </a:r>
            <a:r>
              <a:rPr lang="en-US" sz="2000" dirty="0"/>
              <a:t>enables digital transformation.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81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2038856" y="2528187"/>
            <a:ext cx="9830344" cy="625211"/>
          </a:xfrm>
        </p:spPr>
        <p:txBody>
          <a:bodyPr/>
          <a:lstStyle/>
          <a:p>
            <a:r>
              <a:rPr lang="de-DE" dirty="0" smtClean="0"/>
              <a:t>Global Bike 4.1</a:t>
            </a:r>
          </a:p>
          <a:p>
            <a:r>
              <a:rPr lang="de-DE" dirty="0" smtClean="0"/>
              <a:t>Last Update: June 2022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S/4HANA 2020</a:t>
            </a:r>
          </a:p>
          <a:p>
            <a:r>
              <a:rPr lang="de-DE" dirty="0" err="1" smtClean="0"/>
              <a:t>Fiori</a:t>
            </a:r>
            <a:r>
              <a:rPr lang="de-DE" dirty="0" smtClean="0"/>
              <a:t> 3.0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none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5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914522" y="1901965"/>
            <a:ext cx="8364155" cy="3749191"/>
            <a:chOff x="499759" y="1250512"/>
            <a:chExt cx="7861640" cy="3150073"/>
          </a:xfrm>
        </p:grpSpPr>
        <p:grpSp>
          <p:nvGrpSpPr>
            <p:cNvPr id="5" name="Gruppieren 4"/>
            <p:cNvGrpSpPr/>
            <p:nvPr/>
          </p:nvGrpSpPr>
          <p:grpSpPr>
            <a:xfrm>
              <a:off x="499759" y="1250512"/>
              <a:ext cx="7622749" cy="3150073"/>
              <a:chOff x="535364" y="1460221"/>
              <a:chExt cx="7622749" cy="3150073"/>
            </a:xfrm>
          </p:grpSpPr>
          <p:grpSp>
            <p:nvGrpSpPr>
              <p:cNvPr id="13" name="Gruppieren 12"/>
              <p:cNvGrpSpPr/>
              <p:nvPr/>
            </p:nvGrpSpPr>
            <p:grpSpPr>
              <a:xfrm>
                <a:off x="535364" y="1460221"/>
                <a:ext cx="7622749" cy="3150073"/>
                <a:chOff x="381106" y="1059582"/>
                <a:chExt cx="7622749" cy="3150073"/>
              </a:xfrm>
            </p:grpSpPr>
            <p:pic>
              <p:nvPicPr>
                <p:cNvPr id="15" name="Grafik 1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208" b="21017"/>
                <a:stretch/>
              </p:blipFill>
              <p:spPr>
                <a:xfrm>
                  <a:off x="4195527" y="1358610"/>
                  <a:ext cx="911580" cy="310115"/>
                </a:xfrm>
                <a:prstGeom prst="rect">
                  <a:avLst/>
                </a:prstGeom>
              </p:spPr>
            </p:pic>
            <p:grpSp>
              <p:nvGrpSpPr>
                <p:cNvPr id="16" name="Gruppieren 15"/>
                <p:cNvGrpSpPr/>
                <p:nvPr/>
              </p:nvGrpSpPr>
              <p:grpSpPr>
                <a:xfrm>
                  <a:off x="381106" y="1059582"/>
                  <a:ext cx="7622749" cy="3150073"/>
                  <a:chOff x="381106" y="1059582"/>
                  <a:chExt cx="7622749" cy="3150073"/>
                </a:xfrm>
              </p:grpSpPr>
              <p:sp>
                <p:nvSpPr>
                  <p:cNvPr id="17" name="Wolke 16"/>
                  <p:cNvSpPr/>
                  <p:nvPr/>
                </p:nvSpPr>
                <p:spPr>
                  <a:xfrm>
                    <a:off x="2539952" y="1059582"/>
                    <a:ext cx="3040159" cy="1748292"/>
                  </a:xfrm>
                  <a:prstGeom prst="clou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lIns="91440" tIns="45720" rIns="91440" bIns="45720" rtlCol="0" anchor="ctr">
                    <a:spAutoFit/>
                    <a:scene3d>
                      <a:camera prst="orthographicFront"/>
                      <a:lightRig rig="balanced" dir="t">
                        <a:rot lat="0" lon="0" rev="2100000"/>
                      </a:lightRig>
                    </a:scene3d>
                    <a:sp3d prstMaterial="metal">
                      <a:contourClr>
                        <a:schemeClr val="bg2"/>
                      </a:contourClr>
                    </a:sp3d>
                  </a:bodyPr>
                  <a:lstStyle/>
                  <a:p>
                    <a:pPr algn="ctr"/>
                    <a:endParaRPr lang="en-US" sz="2000" b="1" cap="none" spc="0" dirty="0">
                      <a:ln w="50800"/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  <p:grpSp>
                <p:nvGrpSpPr>
                  <p:cNvPr id="18" name="Gruppieren 17"/>
                  <p:cNvGrpSpPr/>
                  <p:nvPr/>
                </p:nvGrpSpPr>
                <p:grpSpPr>
                  <a:xfrm>
                    <a:off x="381106" y="1681311"/>
                    <a:ext cx="7622749" cy="2528344"/>
                    <a:chOff x="65331" y="1759841"/>
                    <a:chExt cx="10574095" cy="2702649"/>
                  </a:xfrm>
                </p:grpSpPr>
                <p:sp>
                  <p:nvSpPr>
                    <p:cNvPr id="22" name="Abgerundetes Rechteck 21"/>
                    <p:cNvSpPr/>
                    <p:nvPr/>
                  </p:nvSpPr>
                  <p:spPr>
                    <a:xfrm>
                      <a:off x="65331" y="1761875"/>
                      <a:ext cx="2557553" cy="930442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FF9E00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dirty="0"/>
                        <a:t>Modifications</a:t>
                      </a:r>
                      <a:endParaRPr lang="en-US" dirty="0"/>
                    </a:p>
                  </p:txBody>
                </p:sp>
                <p:sp>
                  <p:nvSpPr>
                    <p:cNvPr id="23" name="Abgerundetes Rechteck 22"/>
                    <p:cNvSpPr/>
                    <p:nvPr/>
                  </p:nvSpPr>
                  <p:spPr>
                    <a:xfrm>
                      <a:off x="65331" y="2592804"/>
                      <a:ext cx="2557553" cy="1293896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dirty="0"/>
                        <a:t>ERP</a:t>
                      </a:r>
                      <a:endParaRPr lang="en-US" dirty="0"/>
                    </a:p>
                  </p:txBody>
                </p:sp>
                <p:sp>
                  <p:nvSpPr>
                    <p:cNvPr id="24" name="Abgerundetes Rechteck 23"/>
                    <p:cNvSpPr/>
                    <p:nvPr/>
                  </p:nvSpPr>
                  <p:spPr>
                    <a:xfrm>
                      <a:off x="3497179" y="2554704"/>
                      <a:ext cx="3039978" cy="934452"/>
                    </a:xfrm>
                    <a:prstGeom prst="round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5" name="Gewinkelte Verbindung 24"/>
                    <p:cNvCxnSpPr>
                      <a:stCxn id="24" idx="3"/>
                    </p:cNvCxnSpPr>
                    <p:nvPr/>
                  </p:nvCxnSpPr>
                  <p:spPr>
                    <a:xfrm flipV="1">
                      <a:off x="6537158" y="2206178"/>
                      <a:ext cx="1724526" cy="815752"/>
                    </a:xfrm>
                    <a:prstGeom prst="bentConnector3">
                      <a:avLst/>
                    </a:prstGeom>
                    <a:ln w="190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Gewinkelte Verbindung 25"/>
                    <p:cNvCxnSpPr/>
                    <p:nvPr/>
                  </p:nvCxnSpPr>
                  <p:spPr>
                    <a:xfrm>
                      <a:off x="6537156" y="3021930"/>
                      <a:ext cx="1724528" cy="973333"/>
                    </a:xfrm>
                    <a:prstGeom prst="bentConnector3">
                      <a:avLst/>
                    </a:prstGeom>
                    <a:ln w="190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Gerade Verbindung mit Pfeil 26"/>
                    <p:cNvCxnSpPr>
                      <a:endCxn id="24" idx="1"/>
                    </p:cNvCxnSpPr>
                    <p:nvPr/>
                  </p:nvCxnSpPr>
                  <p:spPr>
                    <a:xfrm>
                      <a:off x="2622884" y="3021929"/>
                      <a:ext cx="874295" cy="1"/>
                    </a:xfrm>
                    <a:prstGeom prst="straightConnector1">
                      <a:avLst/>
                    </a:prstGeom>
                    <a:ln w="190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Abgerundetes Rechteck 27"/>
                    <p:cNvSpPr/>
                    <p:nvPr/>
                  </p:nvSpPr>
                  <p:spPr>
                    <a:xfrm>
                      <a:off x="8261684" y="1759841"/>
                      <a:ext cx="2377742" cy="93044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dirty="0"/>
                        <a:t>Cloud</a:t>
                      </a:r>
                      <a:endParaRPr lang="en-US" dirty="0"/>
                    </a:p>
                  </p:txBody>
                </p:sp>
                <p:sp>
                  <p:nvSpPr>
                    <p:cNvPr id="29" name="Abgerundetes Rechteck 28"/>
                    <p:cNvSpPr/>
                    <p:nvPr/>
                  </p:nvSpPr>
                  <p:spPr>
                    <a:xfrm>
                      <a:off x="8261684" y="3532048"/>
                      <a:ext cx="2377742" cy="93044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dirty="0"/>
                        <a:t>On-Premise</a:t>
                      </a:r>
                      <a:endParaRPr lang="en-US" dirty="0"/>
                    </a:p>
                  </p:txBody>
                </p:sp>
                <p:pic>
                  <p:nvPicPr>
                    <p:cNvPr id="30" name="Grafik 29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57" t="31684" r="3553" b="31839"/>
                    <a:stretch/>
                  </p:blipFill>
                  <p:spPr>
                    <a:xfrm>
                      <a:off x="3910262" y="2797192"/>
                      <a:ext cx="2326106" cy="44947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Grafik 1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2837" y="1797081"/>
                    <a:ext cx="896214" cy="426114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afik 19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388" b="78170"/>
                  <a:stretch/>
                </p:blipFill>
                <p:spPr>
                  <a:xfrm>
                    <a:off x="2751408" y="1755107"/>
                    <a:ext cx="1495735" cy="186327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afik 20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57" b="30751"/>
                  <a:stretch/>
                </p:blipFill>
                <p:spPr>
                  <a:xfrm>
                    <a:off x="3152875" y="1376839"/>
                    <a:ext cx="577244" cy="32786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" name="Abgerundetes Rechteck 13"/>
              <p:cNvSpPr/>
              <p:nvPr/>
            </p:nvSpPr>
            <p:spPr>
              <a:xfrm>
                <a:off x="535364" y="3992284"/>
                <a:ext cx="1843712" cy="40377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Any DB</a:t>
                </a:r>
                <a:endParaRPr lang="en-US" dirty="0"/>
              </a:p>
            </p:txBody>
          </p:sp>
        </p:grpSp>
        <p:sp>
          <p:nvSpPr>
            <p:cNvPr id="6" name="Textfeld 5"/>
            <p:cNvSpPr txBox="1"/>
            <p:nvPr/>
          </p:nvSpPr>
          <p:spPr>
            <a:xfrm>
              <a:off x="2392325" y="3091434"/>
              <a:ext cx="175840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900" kern="0" dirty="0">
                  <a:ea typeface="Arial Unicode MS" pitchFamily="34" charset="-128"/>
                  <a:cs typeface="Arial Unicode MS" pitchFamily="34" charset="-128"/>
                </a:rPr>
                <a:t>Simpli-</a:t>
              </a:r>
              <a:br>
                <a:rPr lang="de-DE" sz="900" kern="0" dirty="0"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900" kern="0" dirty="0">
                  <a:ea typeface="Arial Unicode MS" pitchFamily="34" charset="-128"/>
                  <a:cs typeface="Arial Unicode MS" pitchFamily="34" charset="-128"/>
                </a:rPr>
                <a:t>fication</a:t>
              </a:r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/>
            <a:srcRect l="12462" t="1128" r="8617" b="11900"/>
            <a:stretch/>
          </p:blipFill>
          <p:spPr>
            <a:xfrm>
              <a:off x="7625006" y="1570824"/>
              <a:ext cx="736393" cy="50384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8"/>
            <a:srcRect l="9708" t="9939" r="7265" b="12239"/>
            <a:stretch/>
          </p:blipFill>
          <p:spPr>
            <a:xfrm>
              <a:off x="7651613" y="3268651"/>
              <a:ext cx="709786" cy="523000"/>
            </a:xfrm>
            <a:prstGeom prst="rect">
              <a:avLst/>
            </a:prstGeom>
          </p:spPr>
        </p:pic>
        <p:cxnSp>
          <p:nvCxnSpPr>
            <p:cNvPr id="9" name="Gewinkelte Verbindung 8"/>
            <p:cNvCxnSpPr/>
            <p:nvPr/>
          </p:nvCxnSpPr>
          <p:spPr>
            <a:xfrm>
              <a:off x="1890179" y="1767468"/>
              <a:ext cx="1066038" cy="10630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9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 flipV="1">
              <a:off x="1890179" y="1761118"/>
              <a:ext cx="0" cy="115464"/>
            </a:xfrm>
            <a:prstGeom prst="line">
              <a:avLst/>
            </a:prstGeom>
            <a:ln w="19050">
              <a:solidFill>
                <a:srgbClr val="FF9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>
              <a:off x="1790383" y="1592812"/>
              <a:ext cx="91575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900" kern="0" dirty="0">
                  <a:ea typeface="Arial Unicode MS" pitchFamily="34" charset="-128"/>
                  <a:cs typeface="Arial Unicode MS" pitchFamily="34" charset="-128"/>
                </a:rPr>
                <a:t>Back to Standard</a:t>
              </a:r>
            </a:p>
          </p:txBody>
        </p:sp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18" y="2180446"/>
              <a:ext cx="393990" cy="411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1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9B537-4CC0-A94C-8077-4A946BDBF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96" y="1267031"/>
            <a:ext cx="11258207" cy="522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6533BE-8A77-B546-A331-833EEB24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S/4HANA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17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sz="2400" dirty="0"/>
              <a:t>SAP S/4HANA</a:t>
            </a:r>
            <a:r>
              <a:rPr lang="de-DE" sz="2400" dirty="0">
                <a:solidFill>
                  <a:srgbClr val="FF9E00"/>
                </a:solidFill>
              </a:rPr>
              <a:t> </a:t>
            </a:r>
            <a:r>
              <a:rPr lang="de-DE" dirty="0">
                <a:solidFill>
                  <a:srgbClr val="FF9E00"/>
                </a:solidFill>
              </a:rPr>
              <a:t>…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sz="2000" dirty="0" err="1" smtClean="0"/>
              <a:t>Choose</a:t>
            </a:r>
            <a:r>
              <a:rPr lang="de-DE" sz="2000" dirty="0" smtClean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Cloud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smtClean="0"/>
              <a:t>On-</a:t>
            </a:r>
            <a:r>
              <a:rPr lang="de-DE" sz="2000" dirty="0" err="1" smtClean="0"/>
              <a:t>Premise</a:t>
            </a:r>
            <a:r>
              <a:rPr lang="en-DE" sz="2000" dirty="0" smtClean="0"/>
              <a:t>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Cloud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On-</a:t>
            </a:r>
            <a:r>
              <a:rPr lang="de-DE" dirty="0" err="1" smtClean="0"/>
              <a:t>Premise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 smtClean="0"/>
              <a:t>hybridly</a:t>
            </a:r>
            <a:endParaRPr lang="en-DE" dirty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losing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company´s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/>
              <a:t>migration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SAP Business Suite </a:t>
            </a:r>
            <a:r>
              <a:rPr lang="de-DE" dirty="0" err="1"/>
              <a:t>customers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 smtClean="0"/>
              <a:t>On-</a:t>
            </a:r>
            <a:r>
              <a:rPr lang="de-DE" sz="2400" b="0" dirty="0" err="1" smtClean="0"/>
              <a:t>Premise</a:t>
            </a:r>
            <a:r>
              <a:rPr lang="de-DE" sz="2400" b="0" dirty="0" smtClean="0"/>
              <a:t> </a:t>
            </a:r>
            <a:r>
              <a:rPr lang="de-DE" sz="2400" b="0" dirty="0"/>
              <a:t>vs. Cloud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7543922" y="1691079"/>
            <a:ext cx="2989372" cy="2625710"/>
            <a:chOff x="5623968" y="1611879"/>
            <a:chExt cx="2780009" cy="2256210"/>
          </a:xfrm>
        </p:grpSpPr>
        <p:sp>
          <p:nvSpPr>
            <p:cNvPr id="18" name="Abgerundetes Rechteck 17"/>
            <p:cNvSpPr/>
            <p:nvPr/>
          </p:nvSpPr>
          <p:spPr>
            <a:xfrm>
              <a:off x="5623968" y="2233599"/>
              <a:ext cx="2780009" cy="1634490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>
                <a:buClr>
                  <a:srgbClr val="FFC000"/>
                </a:buClr>
              </a:pPr>
              <a:r>
                <a:rPr lang="de-DE" sz="1800" b="1" kern="0" dirty="0">
                  <a:solidFill>
                    <a:srgbClr val="0070C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</a:t>
              </a:r>
              <a:r>
                <a:rPr lang="de-DE" sz="1800" b="1" kern="0" dirty="0" err="1">
                  <a:solidFill>
                    <a:srgbClr val="0070C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Fiori</a:t>
              </a:r>
              <a:endParaRPr lang="de-DE" sz="1800" b="1" kern="0" dirty="0">
                <a:solidFill>
                  <a:srgbClr val="0070C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algn="ctr">
                <a:buClr>
                  <a:srgbClr val="FFC000"/>
                </a:buClr>
              </a:pPr>
              <a:endParaRPr lang="de-DE" sz="1800" b="1" kern="0" dirty="0">
                <a:solidFill>
                  <a:srgbClr val="0070C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algn="ctr">
                <a:buClr>
                  <a:srgbClr val="FFC000"/>
                </a:buClr>
              </a:pPr>
              <a:r>
                <a:rPr lang="de-DE" sz="1800" b="1" kern="0" dirty="0">
                  <a:solidFill>
                    <a:srgbClr val="0070C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S/4HANA Core</a:t>
              </a:r>
            </a:p>
            <a:p>
              <a:pPr algn="ctr">
                <a:buClr>
                  <a:srgbClr val="FFC000"/>
                </a:buClr>
              </a:pPr>
              <a:endParaRPr lang="de-DE" sz="1800" b="1" kern="0" dirty="0">
                <a:solidFill>
                  <a:srgbClr val="0070C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algn="ctr">
                <a:buClr>
                  <a:srgbClr val="FFC000"/>
                </a:buClr>
              </a:pPr>
              <a:r>
                <a:rPr lang="de-DE" sz="1800" b="1" kern="0" dirty="0">
                  <a:solidFill>
                    <a:srgbClr val="0070C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HANA</a:t>
              </a:r>
              <a:endParaRPr lang="en-US" sz="1800" b="1" kern="0" dirty="0">
                <a:solidFill>
                  <a:srgbClr val="0070C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2"/>
            <a:srcRect l="12462" t="1128" r="8617" b="11900"/>
            <a:stretch/>
          </p:blipFill>
          <p:spPr>
            <a:xfrm>
              <a:off x="7169026" y="1649855"/>
              <a:ext cx="898760" cy="614941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3"/>
            <a:srcRect l="9708" t="9939" r="7265" b="12239"/>
            <a:stretch/>
          </p:blipFill>
          <p:spPr>
            <a:xfrm>
              <a:off x="5910778" y="1611879"/>
              <a:ext cx="932376" cy="687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8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/>
              <a:t>On-Premise vs. Cloud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6617603" y="1384523"/>
            <a:ext cx="4842010" cy="4976375"/>
            <a:chOff x="4839639" y="295302"/>
            <a:chExt cx="3718104" cy="4976375"/>
          </a:xfrm>
        </p:grpSpPr>
        <p:sp>
          <p:nvSpPr>
            <p:cNvPr id="5" name="Abgerundetes Rechteck 4"/>
            <p:cNvSpPr/>
            <p:nvPr/>
          </p:nvSpPr>
          <p:spPr>
            <a:xfrm>
              <a:off x="4839639" y="1202478"/>
              <a:ext cx="3718104" cy="4069199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>
                <a:spcAft>
                  <a:spcPts val="600"/>
                </a:spcAft>
                <a:buClr>
                  <a:srgbClr val="FFC000"/>
                </a:buClr>
              </a:pPr>
              <a:r>
                <a:rPr lang="en-US" sz="1800" b="1" dirty="0"/>
                <a:t>Traditional licensing</a:t>
              </a:r>
            </a:p>
            <a:p>
              <a:pPr>
                <a:spcAft>
                  <a:spcPts val="600"/>
                </a:spcAft>
                <a:buClr>
                  <a:srgbClr val="FFC000"/>
                </a:buClr>
              </a:pPr>
              <a:r>
                <a:rPr lang="en-US" sz="1800" dirty="0">
                  <a:sym typeface="Wingdings" panose="05000000000000000000" pitchFamily="2" charset="2"/>
                </a:rPr>
                <a:t> </a:t>
              </a:r>
              <a:r>
                <a:rPr lang="de-DE" sz="1800" dirty="0"/>
                <a:t>Traditional </a:t>
              </a:r>
              <a:r>
                <a:rPr lang="de-DE" sz="1800" dirty="0" err="1"/>
                <a:t>licensing</a:t>
              </a:r>
              <a:r>
                <a:rPr lang="de-DE" sz="1800" dirty="0"/>
                <a:t> </a:t>
              </a:r>
              <a:r>
                <a:rPr lang="de-DE" sz="1800" dirty="0" err="1"/>
                <a:t>with</a:t>
              </a:r>
              <a:r>
                <a:rPr lang="de-DE" sz="1800" dirty="0"/>
                <a:t> </a:t>
              </a:r>
              <a:r>
                <a:rPr lang="de-DE" sz="1800" dirty="0" err="1"/>
                <a:t>customer</a:t>
              </a:r>
              <a:r>
                <a:rPr lang="de-DE" sz="1800" dirty="0"/>
                <a:t> </a:t>
              </a:r>
              <a:r>
                <a:rPr lang="de-DE" sz="1800" dirty="0" err="1"/>
                <a:t>control</a:t>
              </a:r>
              <a:r>
                <a:rPr lang="de-DE" sz="1800" dirty="0"/>
                <a:t> </a:t>
              </a:r>
              <a:r>
                <a:rPr lang="de-DE" sz="1800" dirty="0" err="1"/>
                <a:t>of</a:t>
              </a:r>
              <a:r>
                <a:rPr lang="de-DE" sz="1800" dirty="0"/>
                <a:t> </a:t>
              </a:r>
              <a:r>
                <a:rPr lang="de-DE" sz="1800" dirty="0" err="1"/>
                <a:t>deployment</a:t>
              </a:r>
              <a:r>
                <a:rPr lang="de-DE" sz="1800" dirty="0"/>
                <a:t> </a:t>
              </a:r>
              <a:r>
                <a:rPr lang="de-DE" sz="1800" dirty="0" err="1"/>
                <a:t>and</a:t>
              </a:r>
              <a:r>
                <a:rPr lang="de-DE" sz="1800" dirty="0"/>
                <a:t> </a:t>
              </a:r>
              <a:r>
                <a:rPr lang="de-DE" sz="1800" dirty="0" err="1"/>
                <a:t>maintenance</a:t>
              </a:r>
              <a:endParaRPr lang="en-US" sz="1800" dirty="0"/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Private control of deployment and maintenance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Hardware at companies location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Privately controlled data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Fewer release cycles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Individual requirements possible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Traditional ABAP extensibility up to core modification</a:t>
              </a:r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2"/>
            <a:srcRect l="9708" t="9939" r="7265" b="12239"/>
            <a:stretch/>
          </p:blipFill>
          <p:spPr>
            <a:xfrm>
              <a:off x="6059546" y="295302"/>
              <a:ext cx="1278289" cy="1029600"/>
            </a:xfrm>
            <a:prstGeom prst="rect">
              <a:avLst/>
            </a:prstGeom>
          </p:spPr>
        </p:pic>
      </p:grpSp>
      <p:grpSp>
        <p:nvGrpSpPr>
          <p:cNvPr id="7" name="Gruppieren 6"/>
          <p:cNvGrpSpPr/>
          <p:nvPr/>
        </p:nvGrpSpPr>
        <p:grpSpPr>
          <a:xfrm>
            <a:off x="767347" y="1382904"/>
            <a:ext cx="4776106" cy="4977994"/>
            <a:chOff x="594404" y="2974"/>
            <a:chExt cx="3667498" cy="4758900"/>
          </a:xfrm>
        </p:grpSpPr>
        <p:sp>
          <p:nvSpPr>
            <p:cNvPr id="8" name="Abgerundetes Rechteck 7"/>
            <p:cNvSpPr/>
            <p:nvPr/>
          </p:nvSpPr>
          <p:spPr>
            <a:xfrm>
              <a:off x="594404" y="871771"/>
              <a:ext cx="3667498" cy="3890103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>
                <a:spcAft>
                  <a:spcPts val="600"/>
                </a:spcAft>
                <a:buClr>
                  <a:srgbClr val="FFC000"/>
                </a:buClr>
              </a:pPr>
              <a:r>
                <a:rPr lang="de-DE" sz="1800" b="1" kern="0" dirty="0" err="1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Subscription</a:t>
              </a:r>
              <a:r>
                <a:rPr lang="de-DE" sz="1800" b="1" kern="0" dirty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 Licensing</a:t>
              </a:r>
            </a:p>
            <a:p>
              <a:pPr>
                <a:spcAft>
                  <a:spcPts val="600"/>
                </a:spcAft>
                <a:buClr>
                  <a:srgbClr val="FFC000"/>
                </a:buClr>
              </a:pPr>
              <a:r>
                <a:rPr lang="de-DE" sz="1800" kern="0" dirty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  <a:sym typeface="Wingdings" panose="05000000000000000000" pitchFamily="2" charset="2"/>
                </a:rPr>
                <a:t> </a:t>
              </a:r>
              <a:r>
                <a:rPr lang="de-DE" sz="1800" dirty="0" err="1"/>
                <a:t>Deployment</a:t>
              </a:r>
              <a:r>
                <a:rPr lang="de-DE" sz="1800" dirty="0"/>
                <a:t> in </a:t>
              </a:r>
              <a:r>
                <a:rPr lang="de-DE" sz="1800" dirty="0" err="1"/>
                <a:t>the</a:t>
              </a:r>
              <a:r>
                <a:rPr lang="de-DE" sz="1800" dirty="0"/>
                <a:t> private </a:t>
              </a:r>
              <a:r>
                <a:rPr lang="de-DE" sz="1800" dirty="0" err="1"/>
                <a:t>cloud</a:t>
              </a:r>
              <a:r>
                <a:rPr lang="de-DE" sz="1800" dirty="0"/>
                <a:t>, </a:t>
              </a:r>
              <a:r>
                <a:rPr lang="de-DE" sz="1800" dirty="0" err="1"/>
                <a:t>maintained</a:t>
              </a:r>
              <a:r>
                <a:rPr lang="de-DE" sz="1800" dirty="0"/>
                <a:t> </a:t>
              </a:r>
              <a:r>
                <a:rPr lang="de-DE" sz="1800" dirty="0" err="1"/>
                <a:t>by</a:t>
              </a:r>
              <a:r>
                <a:rPr lang="de-DE" sz="1800" dirty="0"/>
                <a:t> SAP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SAP provides system and controls maintenance</a:t>
              </a:r>
              <a:r>
                <a:rPr lang="de-DE" sz="1800" kern="0" dirty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  <a:sym typeface="Wingdings" panose="05000000000000000000" pitchFamily="2" charset="2"/>
                </a:rPr>
                <a:t> </a:t>
              </a:r>
              <a:endParaRPr lang="en-US" sz="1800" dirty="0"/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Automatic participation in quarterly innovation upgrades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In-App extensibility with limited ABAP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Current release cycles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800" dirty="0"/>
                <a:t>SAP ERP </a:t>
              </a:r>
              <a:r>
                <a:rPr lang="en-US" sz="1800" dirty="0" smtClean="0"/>
                <a:t>embedded</a:t>
              </a:r>
              <a:endParaRPr lang="en-DE" sz="1800" dirty="0" smtClean="0"/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endParaRPr lang="en-DE" sz="18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l="12462" t="1128" r="8617" b="11900"/>
            <a:stretch/>
          </p:blipFill>
          <p:spPr>
            <a:xfrm>
              <a:off x="1744077" y="2974"/>
              <a:ext cx="1368152" cy="985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7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kern="0" dirty="0" err="1">
                <a:ea typeface="Arial Unicode MS" pitchFamily="34" charset="-128"/>
                <a:cs typeface="Arial Unicode MS" pitchFamily="34" charset="-128"/>
              </a:rPr>
              <a:t>What</a:t>
            </a:r>
            <a:r>
              <a:rPr lang="de-DE" sz="24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400" kern="0" dirty="0" err="1">
                <a:ea typeface="Arial Unicode MS" pitchFamily="34" charset="-128"/>
                <a:cs typeface="Arial Unicode MS" pitchFamily="34" charset="-128"/>
              </a:rPr>
              <a:t>needs</a:t>
            </a:r>
            <a:r>
              <a:rPr lang="de-DE" sz="2400" kern="0" dirty="0"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lang="de-DE" sz="2400" kern="0" dirty="0" err="1">
                <a:ea typeface="Arial Unicode MS" pitchFamily="34" charset="-128"/>
                <a:cs typeface="Arial Unicode MS" pitchFamily="34" charset="-128"/>
              </a:rPr>
              <a:t>be</a:t>
            </a:r>
            <a:r>
              <a:rPr lang="de-DE" sz="24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400" kern="0" dirty="0" err="1">
                <a:ea typeface="Arial Unicode MS" pitchFamily="34" charset="-128"/>
                <a:cs typeface="Arial Unicode MS" pitchFamily="34" charset="-128"/>
              </a:rPr>
              <a:t>optimized</a:t>
            </a:r>
            <a:r>
              <a:rPr lang="de-DE" sz="2400" kern="0" dirty="0">
                <a:ea typeface="Arial Unicode MS" pitchFamily="34" charset="-128"/>
                <a:cs typeface="Arial Unicode MS" pitchFamily="34" charset="-128"/>
              </a:rPr>
              <a:t>?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 err="1"/>
              <a:t>Optimization</a:t>
            </a:r>
            <a:r>
              <a:rPr lang="de-DE" sz="2400" b="0" dirty="0"/>
              <a:t> Levers </a:t>
            </a:r>
            <a:endParaRPr lang="de-DE" dirty="0"/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7731713" y="2668451"/>
            <a:ext cx="2804570" cy="2736305"/>
          </a:xfrm>
          <a:prstGeom prst="rect">
            <a:avLst/>
          </a:prstGeom>
          <a:ln w="19050">
            <a:solidFill>
              <a:srgbClr val="FF9E00"/>
            </a:solidFill>
          </a:ln>
        </p:spPr>
        <p:txBody>
          <a:bodyPr/>
          <a:lstStyle>
            <a:lvl1pPr marL="201600" indent="-201600" algn="l" defTabSz="1088776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600" indent="-216000" algn="l" defTabSz="1088776" rtl="0" eaLnBrk="1" latinLnBrk="0" hangingPunct="1">
              <a:spcBef>
                <a:spcPts val="338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16000" algn="l" defTabSz="1088776" rtl="0" eaLnBrk="1" latinLnBrk="0" hangingPunct="1">
              <a:spcBef>
                <a:spcPts val="225"/>
              </a:spcBef>
              <a:buClr>
                <a:schemeClr val="accent1"/>
              </a:buClr>
              <a:buSzPct val="75000"/>
              <a:buFont typeface="Symbol" panose="05050102010706020507" pitchFamily="18" charset="2"/>
              <a:buChar char="-"/>
              <a:defRPr sz="1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216000" algn="l" defTabSz="1088776" rtl="0" eaLnBrk="1" latinLnBrk="0" hangingPunct="1">
              <a:spcBef>
                <a:spcPts val="140"/>
              </a:spcBef>
              <a:buClr>
                <a:schemeClr val="accent1"/>
              </a:buClr>
              <a:buSzPct val="75000"/>
              <a:buFont typeface="Courier New" panose="02070309020205020404" pitchFamily="49" charset="0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tx1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de-DE" sz="2400" b="1" dirty="0" err="1">
                <a:solidFill>
                  <a:srgbClr val="0070C0"/>
                </a:solidFill>
              </a:rPr>
              <a:t>Agility</a:t>
            </a:r>
            <a:endParaRPr lang="de-DE" sz="2400" b="1" dirty="0">
              <a:solidFill>
                <a:srgbClr val="0070C0"/>
              </a:solidFill>
            </a:endParaRPr>
          </a:p>
          <a:p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flexibility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agility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Assimilate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innovation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4694315" y="2668451"/>
            <a:ext cx="2804570" cy="2736305"/>
          </a:xfrm>
          <a:prstGeom prst="rect">
            <a:avLst/>
          </a:prstGeom>
          <a:ln w="19050">
            <a:solidFill>
              <a:srgbClr val="FF9E00"/>
            </a:solidFill>
          </a:ln>
        </p:spPr>
        <p:txBody>
          <a:bodyPr/>
          <a:lstStyle>
            <a:lvl1pPr marL="201600" indent="-201600" algn="l" defTabSz="1088776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600" indent="-216000" algn="l" defTabSz="1088776" rtl="0" eaLnBrk="1" latinLnBrk="0" hangingPunct="1">
              <a:spcBef>
                <a:spcPts val="338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16000" algn="l" defTabSz="1088776" rtl="0" eaLnBrk="1" latinLnBrk="0" hangingPunct="1">
              <a:spcBef>
                <a:spcPts val="225"/>
              </a:spcBef>
              <a:buClr>
                <a:schemeClr val="accent1"/>
              </a:buClr>
              <a:buSzPct val="75000"/>
              <a:buFont typeface="Symbol" panose="05050102010706020507" pitchFamily="18" charset="2"/>
              <a:buChar char="-"/>
              <a:defRPr sz="1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216000" algn="l" defTabSz="1088776" rtl="0" eaLnBrk="1" latinLnBrk="0" hangingPunct="1">
              <a:spcBef>
                <a:spcPts val="140"/>
              </a:spcBef>
              <a:buClr>
                <a:schemeClr val="accent1"/>
              </a:buClr>
              <a:buSzPct val="75000"/>
              <a:buFont typeface="Courier New" panose="02070309020205020404" pitchFamily="49" charset="0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tx1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de-DE" sz="2400" b="1" dirty="0" err="1">
                <a:solidFill>
                  <a:srgbClr val="0070C0"/>
                </a:solidFill>
              </a:rPr>
              <a:t>Effectiveness</a:t>
            </a:r>
            <a:endParaRPr lang="de-DE" sz="2400" b="1" dirty="0">
              <a:solidFill>
                <a:srgbClr val="0070C0"/>
              </a:solidFill>
            </a:endParaRPr>
          </a:p>
          <a:p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Speed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smtClean="0"/>
              <a:t>De</a:t>
            </a:r>
            <a:r>
              <a:rPr lang="en-DE" dirty="0" smtClean="0"/>
              <a:t>-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dirty="0" err="1"/>
              <a:t>process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Raise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platzhalter 3"/>
          <p:cNvSpPr txBox="1">
            <a:spLocks/>
          </p:cNvSpPr>
          <p:nvPr/>
        </p:nvSpPr>
        <p:spPr>
          <a:xfrm>
            <a:off x="1656917" y="2668451"/>
            <a:ext cx="2804570" cy="2736305"/>
          </a:xfrm>
          <a:prstGeom prst="rect">
            <a:avLst/>
          </a:prstGeom>
          <a:ln w="19050">
            <a:solidFill>
              <a:srgbClr val="FF9E00"/>
            </a:solidFill>
          </a:ln>
        </p:spPr>
        <p:txBody>
          <a:bodyPr/>
          <a:lstStyle>
            <a:lvl1pPr marL="201600" indent="-201600" algn="l" defTabSz="1088776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600" indent="-216000" algn="l" defTabSz="1088776" rtl="0" eaLnBrk="1" latinLnBrk="0" hangingPunct="1">
              <a:spcBef>
                <a:spcPts val="338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16000" algn="l" defTabSz="1088776" rtl="0" eaLnBrk="1" latinLnBrk="0" hangingPunct="1">
              <a:spcBef>
                <a:spcPts val="225"/>
              </a:spcBef>
              <a:buClr>
                <a:schemeClr val="accent1"/>
              </a:buClr>
              <a:buSzPct val="75000"/>
              <a:buFont typeface="Symbol" panose="05050102010706020507" pitchFamily="18" charset="2"/>
              <a:buChar char="-"/>
              <a:defRPr sz="1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216000" algn="l" defTabSz="1088776" rtl="0" eaLnBrk="1" latinLnBrk="0" hangingPunct="1">
              <a:spcBef>
                <a:spcPts val="140"/>
              </a:spcBef>
              <a:buClr>
                <a:schemeClr val="accent1"/>
              </a:buClr>
              <a:buSzPct val="75000"/>
              <a:buFont typeface="Courier New" panose="02070309020205020404" pitchFamily="49" charset="0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tx1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de-DE" sz="2400" b="1" dirty="0">
                <a:solidFill>
                  <a:srgbClr val="0070C0"/>
                </a:solidFill>
              </a:rPr>
              <a:t>Efficiency</a:t>
            </a:r>
          </a:p>
          <a:p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Acclerate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Digital out-</a:t>
            </a:r>
            <a:r>
              <a:rPr lang="de-DE" dirty="0" err="1"/>
              <a:t>tasking</a:t>
            </a:r>
            <a:endParaRPr lang="de-DE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6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levers</a:t>
            </a:r>
            <a:r>
              <a:rPr lang="de-DE" sz="2000" dirty="0"/>
              <a:t> </a:t>
            </a:r>
            <a:r>
              <a:rPr lang="de-DE" sz="2000" dirty="0" err="1"/>
              <a:t>applied</a:t>
            </a:r>
            <a:r>
              <a:rPr lang="de-DE" sz="2000" dirty="0"/>
              <a:t> on</a:t>
            </a:r>
            <a:r>
              <a:rPr lang="de-DE" sz="2000" dirty="0">
                <a:solidFill>
                  <a:srgbClr val="FF9E00"/>
                </a:solidFill>
              </a:rPr>
              <a:t> … </a:t>
            </a:r>
            <a:r>
              <a:rPr lang="en-US" sz="2000" dirty="0"/>
              <a:t>Market to the Segment of One</a:t>
            </a:r>
          </a:p>
          <a:p>
            <a:pPr marL="0" indent="0">
              <a:buNone/>
            </a:pPr>
            <a:endParaRPr lang="en-US" sz="2000" dirty="0"/>
          </a:p>
          <a:p>
            <a:endParaRPr lang="de-DE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 err="1"/>
              <a:t>Optimization</a:t>
            </a:r>
            <a:r>
              <a:rPr lang="de-DE" sz="2400" b="0" dirty="0"/>
              <a:t> Levers - </a:t>
            </a:r>
            <a:r>
              <a:rPr lang="de-DE" sz="2400" b="0" dirty="0" err="1"/>
              <a:t>How</a:t>
            </a:r>
            <a:r>
              <a:rPr lang="de-DE" sz="2400" b="0" dirty="0"/>
              <a:t>?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04541"/>
              </p:ext>
            </p:extLst>
          </p:nvPr>
        </p:nvGraphicFramePr>
        <p:xfrm>
          <a:off x="2736766" y="2343765"/>
          <a:ext cx="6719668" cy="2514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59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507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Business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smtClean="0"/>
                        <a:t>Real</a:t>
                      </a:r>
                      <a:r>
                        <a:rPr lang="en-DE" sz="1400" dirty="0" smtClean="0"/>
                        <a:t>-</a:t>
                      </a:r>
                      <a:r>
                        <a:rPr lang="de-DE" sz="1400" dirty="0" smtClean="0"/>
                        <a:t>time </a:t>
                      </a:r>
                      <a:r>
                        <a:rPr lang="de-DE" sz="1400" dirty="0" err="1"/>
                        <a:t>performance</a:t>
                      </a:r>
                      <a:r>
                        <a:rPr lang="en-US" sz="1400" baseline="0" dirty="0"/>
                        <a:t> and information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smtClean="0"/>
                        <a:t>Real</a:t>
                      </a:r>
                      <a:r>
                        <a:rPr lang="en-DE" sz="1400" baseline="0" dirty="0" smtClean="0"/>
                        <a:t>-</a:t>
                      </a:r>
                      <a:r>
                        <a:rPr lang="de-DE" sz="1400" baseline="0" dirty="0" smtClean="0"/>
                        <a:t>time </a:t>
                      </a:r>
                      <a:r>
                        <a:rPr lang="de-DE" sz="1400" baseline="0" dirty="0" err="1"/>
                        <a:t>operation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and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collaboration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smtClean="0"/>
                        <a:t>Data</a:t>
                      </a:r>
                      <a:r>
                        <a:rPr lang="en-DE" sz="1400" baseline="0" dirty="0" smtClean="0"/>
                        <a:t>-</a:t>
                      </a:r>
                      <a:r>
                        <a:rPr lang="de-DE" sz="1400" baseline="0" dirty="0" err="1" smtClean="0"/>
                        <a:t>driven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/>
                        <a:t>market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/>
                        <a:t>Cross-</a:t>
                      </a:r>
                      <a:r>
                        <a:rPr lang="de-DE" sz="1400" baseline="0" dirty="0" err="1"/>
                        <a:t>channel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integration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/>
                        <a:t>Merge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structured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and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unstructured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data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Removing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locking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issues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Simple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Removing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indices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Faster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handling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more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numbers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documents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Higher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volume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Easy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maintenance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uppieren 13"/>
          <p:cNvGrpSpPr/>
          <p:nvPr/>
        </p:nvGrpSpPr>
        <p:grpSpPr>
          <a:xfrm>
            <a:off x="7731713" y="5511050"/>
            <a:ext cx="2804570" cy="373337"/>
            <a:chOff x="6265378" y="4415418"/>
            <a:chExt cx="2804570" cy="373337"/>
          </a:xfrm>
        </p:grpSpPr>
        <p:sp>
          <p:nvSpPr>
            <p:cNvPr id="15" name="Textplatzhalter 1"/>
            <p:cNvSpPr txBox="1">
              <a:spLocks/>
            </p:cNvSpPr>
            <p:nvPr/>
          </p:nvSpPr>
          <p:spPr>
            <a:xfrm>
              <a:off x="6265378" y="4415418"/>
              <a:ext cx="2804570" cy="37333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Agility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16" name="Grafik 15"/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8646947" y="4465103"/>
              <a:ext cx="360000" cy="277200"/>
            </a:xfrm>
            <a:prstGeom prst="rect">
              <a:avLst/>
            </a:prstGeom>
          </p:spPr>
        </p:pic>
      </p:grpSp>
      <p:grpSp>
        <p:nvGrpSpPr>
          <p:cNvPr id="17" name="Gruppieren 16"/>
          <p:cNvGrpSpPr/>
          <p:nvPr/>
        </p:nvGrpSpPr>
        <p:grpSpPr>
          <a:xfrm>
            <a:off x="4694315" y="5511050"/>
            <a:ext cx="2804570" cy="361577"/>
            <a:chOff x="3505668" y="4415418"/>
            <a:chExt cx="2294096" cy="361577"/>
          </a:xfrm>
        </p:grpSpPr>
        <p:sp>
          <p:nvSpPr>
            <p:cNvPr id="18" name="Textplatzhalter 2"/>
            <p:cNvSpPr txBox="1">
              <a:spLocks/>
            </p:cNvSpPr>
            <p:nvPr/>
          </p:nvSpPr>
          <p:spPr>
            <a:xfrm>
              <a:off x="3505668" y="4415418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Effectiveness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5453792" y="4449934"/>
              <a:ext cx="294131" cy="277791"/>
            </a:xfrm>
            <a:prstGeom prst="rect">
              <a:avLst/>
            </a:prstGeom>
          </p:spPr>
        </p:pic>
      </p:grpSp>
      <p:grpSp>
        <p:nvGrpSpPr>
          <p:cNvPr id="20" name="Gruppieren 19"/>
          <p:cNvGrpSpPr/>
          <p:nvPr/>
        </p:nvGrpSpPr>
        <p:grpSpPr>
          <a:xfrm>
            <a:off x="1656917" y="5503676"/>
            <a:ext cx="2804570" cy="361577"/>
            <a:chOff x="563500" y="4408044"/>
            <a:chExt cx="2294096" cy="361577"/>
          </a:xfrm>
        </p:grpSpPr>
        <p:sp>
          <p:nvSpPr>
            <p:cNvPr id="21" name="Textplatzhalter 3"/>
            <p:cNvSpPr txBox="1">
              <a:spLocks/>
            </p:cNvSpPr>
            <p:nvPr/>
          </p:nvSpPr>
          <p:spPr>
            <a:xfrm>
              <a:off x="563500" y="4408044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>
              <a:noAutofit/>
            </a:bodyPr>
            <a:lstStyle>
              <a:lvl1pPr marL="266700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Wingdings" panose="05000000000000000000" pitchFamily="2" charset="2"/>
                <a:buChar char="§"/>
                <a:tabLst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767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marR="0" indent="-269875" algn="l" defTabSz="816364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Symbol" panose="05050102010706020507" pitchFamily="18" charset="2"/>
                <a:buChar char="-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187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Courier New" panose="02070309020205020404" pitchFamily="49" charset="0"/>
                <a:buChar char="o"/>
                <a:tabLst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90000"/>
                <a:buFont typeface="Arial" pitchFamily="34" charset="0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b="1" dirty="0">
                  <a:solidFill>
                    <a:srgbClr val="0070C0"/>
                  </a:solidFill>
                </a:rPr>
                <a:t>Efficiency</a:t>
              </a:r>
            </a:p>
            <a:p>
              <a:pPr marL="0" indent="0">
                <a:buNone/>
              </a:pPr>
              <a:endParaRPr lang="de-DE" sz="1600" dirty="0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2511624" y="4449935"/>
              <a:ext cx="294131" cy="27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2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 err="1"/>
              <a:t>Optimization</a:t>
            </a:r>
            <a:r>
              <a:rPr lang="de-DE" sz="2400" b="0" dirty="0"/>
              <a:t> Levers - </a:t>
            </a:r>
            <a:r>
              <a:rPr lang="de-DE" sz="2400" b="0" dirty="0" err="1"/>
              <a:t>How</a:t>
            </a:r>
            <a:r>
              <a:rPr lang="de-DE" sz="2400" b="0" dirty="0"/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9"/>
            <a:ext cx="11545200" cy="490648"/>
          </a:xfrm>
        </p:spPr>
        <p:txBody>
          <a:bodyPr/>
          <a:lstStyle/>
          <a:p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levers</a:t>
            </a:r>
            <a:r>
              <a:rPr lang="de-DE" sz="2000" dirty="0"/>
              <a:t> </a:t>
            </a:r>
            <a:r>
              <a:rPr lang="de-DE" sz="2000" dirty="0" err="1"/>
              <a:t>applied</a:t>
            </a:r>
            <a:r>
              <a:rPr lang="de-DE" sz="2000" dirty="0"/>
              <a:t> on</a:t>
            </a:r>
            <a:r>
              <a:rPr lang="de-DE" sz="2000" dirty="0">
                <a:solidFill>
                  <a:srgbClr val="FF9E00"/>
                </a:solidFill>
              </a:rPr>
              <a:t> … </a:t>
            </a:r>
            <a:r>
              <a:rPr lang="en-US" sz="2000" dirty="0"/>
              <a:t>Real Time Inventory Management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4" name="Gruppieren 13"/>
          <p:cNvGrpSpPr/>
          <p:nvPr/>
        </p:nvGrpSpPr>
        <p:grpSpPr>
          <a:xfrm>
            <a:off x="7731713" y="5511050"/>
            <a:ext cx="2804570" cy="373337"/>
            <a:chOff x="6265378" y="4415418"/>
            <a:chExt cx="2804570" cy="373337"/>
          </a:xfrm>
        </p:grpSpPr>
        <p:sp>
          <p:nvSpPr>
            <p:cNvPr id="15" name="Textplatzhalter 1"/>
            <p:cNvSpPr txBox="1">
              <a:spLocks/>
            </p:cNvSpPr>
            <p:nvPr/>
          </p:nvSpPr>
          <p:spPr>
            <a:xfrm>
              <a:off x="6265378" y="4415418"/>
              <a:ext cx="2804570" cy="37333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Agility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16" name="Grafik 15"/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8646947" y="4465103"/>
              <a:ext cx="360000" cy="277200"/>
            </a:xfrm>
            <a:prstGeom prst="rect">
              <a:avLst/>
            </a:prstGeom>
          </p:spPr>
        </p:pic>
      </p:grpSp>
      <p:grpSp>
        <p:nvGrpSpPr>
          <p:cNvPr id="17" name="Gruppieren 16"/>
          <p:cNvGrpSpPr/>
          <p:nvPr/>
        </p:nvGrpSpPr>
        <p:grpSpPr>
          <a:xfrm>
            <a:off x="4694315" y="5511050"/>
            <a:ext cx="2804570" cy="361577"/>
            <a:chOff x="3505668" y="4415418"/>
            <a:chExt cx="2294096" cy="361577"/>
          </a:xfrm>
        </p:grpSpPr>
        <p:sp>
          <p:nvSpPr>
            <p:cNvPr id="18" name="Textplatzhalter 2"/>
            <p:cNvSpPr txBox="1">
              <a:spLocks/>
            </p:cNvSpPr>
            <p:nvPr/>
          </p:nvSpPr>
          <p:spPr>
            <a:xfrm>
              <a:off x="3505668" y="4415418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Effectiveness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5453792" y="4449934"/>
              <a:ext cx="294131" cy="277791"/>
            </a:xfrm>
            <a:prstGeom prst="rect">
              <a:avLst/>
            </a:prstGeom>
          </p:spPr>
        </p:pic>
      </p:grpSp>
      <p:grpSp>
        <p:nvGrpSpPr>
          <p:cNvPr id="20" name="Gruppieren 19"/>
          <p:cNvGrpSpPr/>
          <p:nvPr/>
        </p:nvGrpSpPr>
        <p:grpSpPr>
          <a:xfrm>
            <a:off x="1656917" y="5503676"/>
            <a:ext cx="2804570" cy="361577"/>
            <a:chOff x="563500" y="4408044"/>
            <a:chExt cx="2294096" cy="361577"/>
          </a:xfrm>
        </p:grpSpPr>
        <p:sp>
          <p:nvSpPr>
            <p:cNvPr id="21" name="Textplatzhalter 3"/>
            <p:cNvSpPr txBox="1">
              <a:spLocks/>
            </p:cNvSpPr>
            <p:nvPr/>
          </p:nvSpPr>
          <p:spPr>
            <a:xfrm>
              <a:off x="563500" y="4408044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>
              <a:noAutofit/>
            </a:bodyPr>
            <a:lstStyle>
              <a:lvl1pPr marL="266700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Wingdings" panose="05000000000000000000" pitchFamily="2" charset="2"/>
                <a:buChar char="§"/>
                <a:tabLst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767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marR="0" indent="-269875" algn="l" defTabSz="816364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Symbol" panose="05050102010706020507" pitchFamily="18" charset="2"/>
                <a:buChar char="-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187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Courier New" panose="02070309020205020404" pitchFamily="49" charset="0"/>
                <a:buChar char="o"/>
                <a:tabLst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90000"/>
                <a:buFont typeface="Arial" pitchFamily="34" charset="0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b="1" dirty="0">
                  <a:solidFill>
                    <a:srgbClr val="0070C0"/>
                  </a:solidFill>
                </a:rPr>
                <a:t>Efficiency</a:t>
              </a:r>
            </a:p>
            <a:p>
              <a:pPr marL="0" indent="0">
                <a:buNone/>
              </a:pPr>
              <a:endParaRPr lang="de-DE" sz="1600" dirty="0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2511624" y="4449935"/>
              <a:ext cx="294131" cy="277791"/>
            </a:xfrm>
            <a:prstGeom prst="rect">
              <a:avLst/>
            </a:prstGeom>
          </p:spPr>
        </p:pic>
      </p:grp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14277"/>
              </p:ext>
            </p:extLst>
          </p:nvPr>
        </p:nvGraphicFramePr>
        <p:xfrm>
          <a:off x="2736766" y="2343765"/>
          <a:ext cx="6719668" cy="2880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59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507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Business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smtClean="0"/>
                        <a:t>Real</a:t>
                      </a:r>
                      <a:r>
                        <a:rPr lang="en-DE" sz="1400" dirty="0" smtClean="0"/>
                        <a:t>-</a:t>
                      </a:r>
                      <a:r>
                        <a:rPr lang="de-DE" sz="1400" dirty="0" smtClean="0"/>
                        <a:t>time </a:t>
                      </a:r>
                      <a:r>
                        <a:rPr lang="de-DE" sz="1400" dirty="0" err="1"/>
                        <a:t>inventory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management</a:t>
                      </a:r>
                      <a:endParaRPr lang="en-US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smtClean="0"/>
                        <a:t>Real</a:t>
                      </a:r>
                      <a:r>
                        <a:rPr lang="en-DE" sz="1400" baseline="0" dirty="0" smtClean="0"/>
                        <a:t>-</a:t>
                      </a:r>
                      <a:r>
                        <a:rPr lang="de-DE" sz="1400" baseline="0" dirty="0" smtClean="0"/>
                        <a:t>time </a:t>
                      </a:r>
                      <a:r>
                        <a:rPr lang="de-DE" sz="1400" baseline="0" dirty="0" err="1"/>
                        <a:t>product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availability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/>
                        <a:t>Increased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inventory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turnover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/>
                        <a:t>Reduced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batch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size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/>
                        <a:t>Faster</a:t>
                      </a:r>
                      <a:r>
                        <a:rPr lang="de-DE" sz="1400" baseline="0" dirty="0"/>
                        <a:t> operational </a:t>
                      </a:r>
                      <a:r>
                        <a:rPr lang="de-DE" sz="1400" baseline="0" dirty="0" err="1"/>
                        <a:t>reporting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Fewer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stockouts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Better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order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fulfillment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Lower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safety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stock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separation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entities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different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tables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Parallel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postings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processes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Faster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reporting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Frequent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updates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document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instead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26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aggregate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tables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Reduced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memory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footprint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New 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architecture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666666"/>
                </a:solidFill>
              </a:rPr>
              <a:t>Fast 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</a:t>
            </a:r>
            <a:r>
              <a:rPr lang="de-DE" dirty="0"/>
              <a:t/>
            </a:r>
            <a:br>
              <a:rPr lang="de-DE" dirty="0"/>
            </a:br>
            <a:r>
              <a:rPr lang="de-DE" sz="2400" b="0" dirty="0" err="1"/>
              <a:t>Optimization</a:t>
            </a:r>
            <a:r>
              <a:rPr lang="de-DE" sz="2400" b="0" dirty="0"/>
              <a:t> Levers - </a:t>
            </a:r>
            <a:r>
              <a:rPr lang="de-DE" sz="2400" b="0" dirty="0" err="1"/>
              <a:t>How</a:t>
            </a:r>
            <a:r>
              <a:rPr lang="de-DE" sz="2400" b="0" dirty="0"/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9"/>
            <a:ext cx="11545200" cy="506689"/>
          </a:xfrm>
        </p:spPr>
        <p:txBody>
          <a:bodyPr/>
          <a:lstStyle/>
          <a:p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levers</a:t>
            </a:r>
            <a:r>
              <a:rPr lang="de-DE" sz="2000" dirty="0"/>
              <a:t> </a:t>
            </a:r>
            <a:r>
              <a:rPr lang="de-DE" sz="2000" dirty="0" err="1"/>
              <a:t>applied</a:t>
            </a:r>
            <a:r>
              <a:rPr lang="de-DE" sz="2000" dirty="0"/>
              <a:t> on</a:t>
            </a:r>
            <a:r>
              <a:rPr lang="de-DE" sz="2000" dirty="0">
                <a:solidFill>
                  <a:srgbClr val="FF9E00"/>
                </a:solidFill>
              </a:rPr>
              <a:t> … </a:t>
            </a:r>
            <a:r>
              <a:rPr lang="en-US" sz="2000" dirty="0"/>
              <a:t>Accelerated Material Requirements Planning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42560"/>
              </p:ext>
            </p:extLst>
          </p:nvPr>
        </p:nvGraphicFramePr>
        <p:xfrm>
          <a:off x="2736766" y="2343765"/>
          <a:ext cx="6719668" cy="2667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59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507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Business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smtClean="0"/>
                        <a:t>Real</a:t>
                      </a:r>
                      <a:r>
                        <a:rPr lang="en-DE" sz="1400" dirty="0" smtClean="0"/>
                        <a:t>-</a:t>
                      </a:r>
                      <a:r>
                        <a:rPr lang="de-DE" sz="1400" dirty="0" smtClean="0"/>
                        <a:t>time </a:t>
                      </a:r>
                      <a:r>
                        <a:rPr lang="de-DE" sz="1400" dirty="0" err="1"/>
                        <a:t>data</a:t>
                      </a:r>
                      <a:endParaRPr lang="en-US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/>
                        <a:t>MRP </a:t>
                      </a:r>
                      <a:r>
                        <a:rPr lang="de-DE" sz="1400" baseline="0" dirty="0" err="1"/>
                        <a:t>run</a:t>
                      </a:r>
                      <a:r>
                        <a:rPr lang="de-DE" sz="1400" baseline="0" dirty="0"/>
                        <a:t> on </a:t>
                      </a:r>
                      <a:r>
                        <a:rPr lang="de-DE" sz="1400" baseline="0" dirty="0" err="1"/>
                        <a:t>request</a:t>
                      </a:r>
                      <a:endParaRPr lang="de-DE" sz="1400" baseline="0" dirty="0"/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recommendations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faster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decision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making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State-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de-DE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cockpit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Costs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savings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Improved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just-in-time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delivery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Increased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inventory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turnover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Single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source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truth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Merging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OLAP &amp; OLTP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Better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handling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Opportunity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run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MRP </a:t>
                      </a:r>
                      <a:r>
                        <a:rPr lang="de-DE" sz="1400" baseline="0" dirty="0" err="1" smtClean="0">
                          <a:solidFill>
                            <a:schemeClr val="tx1"/>
                          </a:solidFill>
                        </a:rPr>
                        <a:t>central</a:t>
                      </a:r>
                      <a:r>
                        <a:rPr lang="en-DE" sz="1400" baseline="0" dirty="0" smtClean="0">
                          <a:solidFill>
                            <a:schemeClr val="tx1"/>
                          </a:solidFill>
                        </a:rPr>
                        <a:t>ly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Better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solutions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Reduced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footprint</a:t>
                      </a:r>
                      <a:endParaRPr lang="de-DE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Better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de-DE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baseline="0" dirty="0" err="1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Gruppieren 14"/>
          <p:cNvGrpSpPr/>
          <p:nvPr/>
        </p:nvGrpSpPr>
        <p:grpSpPr>
          <a:xfrm>
            <a:off x="7731713" y="5511050"/>
            <a:ext cx="2804570" cy="373337"/>
            <a:chOff x="6265378" y="4415418"/>
            <a:chExt cx="2804570" cy="373337"/>
          </a:xfrm>
        </p:grpSpPr>
        <p:sp>
          <p:nvSpPr>
            <p:cNvPr id="16" name="Textplatzhalter 1"/>
            <p:cNvSpPr txBox="1">
              <a:spLocks/>
            </p:cNvSpPr>
            <p:nvPr/>
          </p:nvSpPr>
          <p:spPr>
            <a:xfrm>
              <a:off x="6265378" y="4415418"/>
              <a:ext cx="2804570" cy="37333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Agility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17" name="Grafik 16"/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8646947" y="4465103"/>
              <a:ext cx="360000" cy="277200"/>
            </a:xfrm>
            <a:prstGeom prst="rect">
              <a:avLst/>
            </a:prstGeom>
          </p:spPr>
        </p:pic>
      </p:grpSp>
      <p:grpSp>
        <p:nvGrpSpPr>
          <p:cNvPr id="18" name="Gruppieren 17"/>
          <p:cNvGrpSpPr/>
          <p:nvPr/>
        </p:nvGrpSpPr>
        <p:grpSpPr>
          <a:xfrm>
            <a:off x="4694315" y="5511050"/>
            <a:ext cx="2804570" cy="361577"/>
            <a:chOff x="3505668" y="4415418"/>
            <a:chExt cx="2294096" cy="361577"/>
          </a:xfrm>
        </p:grpSpPr>
        <p:sp>
          <p:nvSpPr>
            <p:cNvPr id="19" name="Textplatzhalter 2"/>
            <p:cNvSpPr txBox="1">
              <a:spLocks/>
            </p:cNvSpPr>
            <p:nvPr/>
          </p:nvSpPr>
          <p:spPr>
            <a:xfrm>
              <a:off x="3505668" y="4415418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/>
            <a:lstStyle>
              <a:lvl1pPr marL="285750" marR="0" indent="-28575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 sz="15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16364" rtl="0" eaLnBrk="1" latinLnBrk="0" hangingPunct="1">
                <a:spcBef>
                  <a:spcPts val="45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6364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Wingdings"/>
                <a:buChar char="n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24546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32728" marR="0" indent="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80000"/>
                <a:buFont typeface="Arial"/>
                <a:buChar char="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dirty="0" err="1">
                  <a:solidFill>
                    <a:srgbClr val="0070C0"/>
                  </a:solidFill>
                </a:rPr>
                <a:t>Effectiveness</a:t>
              </a:r>
              <a:endParaRPr lang="de-DE" sz="1600" dirty="0">
                <a:solidFill>
                  <a:srgbClr val="0070C0"/>
                </a:solidFill>
              </a:endParaRPr>
            </a:p>
            <a:p>
              <a:endParaRPr lang="de-DE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5453792" y="4449934"/>
              <a:ext cx="294131" cy="277791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/>
        </p:nvGrpSpPr>
        <p:grpSpPr>
          <a:xfrm>
            <a:off x="1656917" y="5503676"/>
            <a:ext cx="2804570" cy="361577"/>
            <a:chOff x="563500" y="4408044"/>
            <a:chExt cx="2294096" cy="361577"/>
          </a:xfrm>
        </p:grpSpPr>
        <p:sp>
          <p:nvSpPr>
            <p:cNvPr id="22" name="Textplatzhalter 3"/>
            <p:cNvSpPr txBox="1">
              <a:spLocks/>
            </p:cNvSpPr>
            <p:nvPr/>
          </p:nvSpPr>
          <p:spPr>
            <a:xfrm>
              <a:off x="563500" y="4408044"/>
              <a:ext cx="2294096" cy="361577"/>
            </a:xfrm>
            <a:prstGeom prst="rect">
              <a:avLst/>
            </a:prstGeom>
            <a:ln w="19050">
              <a:solidFill>
                <a:srgbClr val="FF9E00"/>
              </a:solidFill>
            </a:ln>
          </p:spPr>
          <p:txBody>
            <a:bodyPr>
              <a:noAutofit/>
            </a:bodyPr>
            <a:lstStyle>
              <a:lvl1pPr marL="266700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Wingdings" panose="05000000000000000000" pitchFamily="2" charset="2"/>
                <a:buChar char="§"/>
                <a:tabLst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767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>
                  <a:srgbClr val="FF9E00"/>
                </a:buClr>
                <a:buSzPct val="10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marR="0" indent="-269875" algn="l" defTabSz="816364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Symbol" panose="05050102010706020507" pitchFamily="18" charset="2"/>
                <a:buChar char="-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187"/>
                </a:spcBef>
                <a:spcAft>
                  <a:spcPts val="0"/>
                </a:spcAft>
                <a:buClr>
                  <a:srgbClr val="FF9E00"/>
                </a:buClr>
                <a:buSzPct val="75000"/>
                <a:buFont typeface="Courier New" panose="02070309020205020404" pitchFamily="49" charset="0"/>
                <a:buChar char="o"/>
                <a:tabLst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9625" marR="0" indent="-266700" algn="l" defTabSz="81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90000"/>
                <a:buFont typeface="Arial" pitchFamily="34" charset="0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002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184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366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548" indent="-204091" algn="l" defTabSz="8163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v"/>
              </a:pPr>
              <a:r>
                <a:rPr lang="de-DE" sz="1600" b="1" dirty="0">
                  <a:solidFill>
                    <a:srgbClr val="0070C0"/>
                  </a:solidFill>
                </a:rPr>
                <a:t>Efficiency</a:t>
              </a:r>
            </a:p>
            <a:p>
              <a:pPr marL="0" indent="0">
                <a:buNone/>
              </a:pPr>
              <a:endParaRPr lang="de-DE" sz="1600" dirty="0"/>
            </a:p>
          </p:txBody>
        </p:sp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5" t="9676" r="47480" b="47480"/>
            <a:stretch/>
          </p:blipFill>
          <p:spPr>
            <a:xfrm>
              <a:off x="2511624" y="4449935"/>
              <a:ext cx="294131" cy="27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4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666666"/>
                </a:solidFill>
              </a:rPr>
              <a:t>SAP </a:t>
            </a:r>
            <a:r>
              <a:rPr lang="de-DE" dirty="0">
                <a:solidFill>
                  <a:srgbClr val="666666"/>
                </a:solidFill>
              </a:rPr>
              <a:t>– The Intelligent Enterprise </a:t>
            </a: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 smtClean="0">
                <a:solidFill>
                  <a:srgbClr val="666666"/>
                </a:solidFill>
              </a:rPr>
              <a:t>Fast </a:t>
            </a:r>
            <a:r>
              <a:rPr lang="de-DE" dirty="0">
                <a:solidFill>
                  <a:srgbClr val="666666"/>
                </a:solidFill>
              </a:rPr>
              <a:t>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</a:t>
            </a:r>
            <a:r>
              <a:rPr lang="de-DE" dirty="0" smtClean="0">
                <a:solidFill>
                  <a:srgbClr val="666666"/>
                </a:solidFill>
              </a:rPr>
              <a:t>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 err="1">
                <a:solidFill>
                  <a:srgbClr val="0070C0"/>
                </a:solidFill>
              </a:rPr>
              <a:t>What´s</a:t>
            </a:r>
            <a:r>
              <a:rPr lang="de-DE" dirty="0">
                <a:solidFill>
                  <a:srgbClr val="0070C0"/>
                </a:solidFill>
              </a:rPr>
              <a:t> New?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Transition to SAP 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Rechteck 7"/>
          <p:cNvSpPr/>
          <p:nvPr/>
        </p:nvSpPr>
        <p:spPr>
          <a:xfrm>
            <a:off x="1142158" y="2168710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42158" y="2713177"/>
            <a:ext cx="3862252" cy="417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42158" y="3257644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42158" y="1619525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46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SAP S/4HANA</a:t>
            </a:r>
            <a:r>
              <a:rPr lang="de-DE" sz="2400" dirty="0">
                <a:solidFill>
                  <a:srgbClr val="FF9E00"/>
                </a:solidFill>
              </a:rPr>
              <a:t> </a:t>
            </a:r>
            <a:r>
              <a:rPr lang="de-DE" dirty="0">
                <a:solidFill>
                  <a:srgbClr val="FF9E00"/>
                </a:solidFill>
              </a:rPr>
              <a:t>…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in-memory</a:t>
            </a: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modern design</a:t>
            </a: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9E00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9E00"/>
                </a:solidFill>
              </a:rPr>
              <a:t>…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technology</a:t>
            </a:r>
            <a:endParaRPr lang="en-US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</a:p>
        </p:txBody>
      </p:sp>
      <p:grpSp>
        <p:nvGrpSpPr>
          <p:cNvPr id="20" name="Gruppieren 19"/>
          <p:cNvGrpSpPr/>
          <p:nvPr/>
        </p:nvGrpSpPr>
        <p:grpSpPr>
          <a:xfrm>
            <a:off x="4589651" y="2239263"/>
            <a:ext cx="5186116" cy="3235492"/>
            <a:chOff x="4589651" y="2239263"/>
            <a:chExt cx="5186116" cy="3235492"/>
          </a:xfrm>
        </p:grpSpPr>
        <p:sp>
          <p:nvSpPr>
            <p:cNvPr id="21" name="Pfeil nach rechts 20"/>
            <p:cNvSpPr/>
            <p:nvPr/>
          </p:nvSpPr>
          <p:spPr>
            <a:xfrm>
              <a:off x="4589651" y="3556468"/>
              <a:ext cx="1619999" cy="611386"/>
            </a:xfrm>
            <a:prstGeom prst="rightArrow">
              <a:avLst>
                <a:gd name="adj1" fmla="val 50000"/>
                <a:gd name="adj2" fmla="val 89894"/>
              </a:avLst>
            </a:prstGeom>
            <a:ln>
              <a:solidFill>
                <a:srgbClr val="FF9E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400" b="1" cap="none" spc="0" dirty="0" smtClean="0">
                  <a:ln w="50800"/>
                  <a:solidFill>
                    <a:srgbClr val="005EA3"/>
                  </a:solidFill>
                  <a:effectLst/>
                </a:rPr>
                <a:t>Fiori</a:t>
              </a:r>
              <a:endParaRPr lang="en-US" sz="1400" b="1" cap="none" spc="0" dirty="0">
                <a:ln w="50800"/>
                <a:solidFill>
                  <a:srgbClr val="005EA3"/>
                </a:solidFill>
                <a:effectLst/>
              </a:endParaRPr>
            </a:p>
          </p:txBody>
        </p:sp>
        <p:sp>
          <p:nvSpPr>
            <p:cNvPr id="22" name="Abgerundetes Rechteck 21"/>
            <p:cNvSpPr/>
            <p:nvPr/>
          </p:nvSpPr>
          <p:spPr>
            <a:xfrm>
              <a:off x="6208015" y="3577216"/>
              <a:ext cx="3567751" cy="578882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Hardware </a:t>
              </a:r>
              <a:r>
                <a:rPr lang="de-DE" sz="1400" kern="0" dirty="0" err="1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independence</a:t>
              </a:r>
              <a:endParaRPr lang="de-DE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Mobile </a:t>
              </a:r>
              <a:r>
                <a:rPr lang="de-DE" sz="1400" kern="0" dirty="0" err="1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devices</a:t>
              </a:r>
              <a:endParaRPr lang="en-DE" sz="1400" kern="0" dirty="0" smtClean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Pfeil nach rechts 22"/>
            <p:cNvSpPr/>
            <p:nvPr/>
          </p:nvSpPr>
          <p:spPr>
            <a:xfrm>
              <a:off x="4589651" y="2247389"/>
              <a:ext cx="1620001" cy="1039356"/>
            </a:xfrm>
            <a:prstGeom prst="rightArrow">
              <a:avLst/>
            </a:prstGeom>
            <a:ln>
              <a:solidFill>
                <a:srgbClr val="FF9E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400" b="1" cap="none" spc="0" dirty="0" smtClean="0">
                  <a:ln w="50800"/>
                  <a:solidFill>
                    <a:srgbClr val="005EA3"/>
                  </a:solidFill>
                  <a:effectLst/>
                </a:rPr>
                <a:t>In-Memory Database</a:t>
              </a:r>
              <a:endParaRPr lang="en-US" sz="1400" b="1" cap="none" spc="0" dirty="0">
                <a:ln w="50800"/>
                <a:solidFill>
                  <a:srgbClr val="005EA3"/>
                </a:solidFill>
                <a:effectLst/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6208016" y="2239263"/>
              <a:ext cx="3567750" cy="1055608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 err="1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Column</a:t>
              </a: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DE" sz="1400" kern="0" dirty="0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</a:t>
              </a:r>
              <a:r>
                <a:rPr lang="de-DE" sz="1400" kern="0" dirty="0" err="1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tore</a:t>
              </a:r>
              <a:endParaRPr lang="de-DE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In-</a:t>
              </a:r>
              <a:r>
                <a:rPr lang="en-DE" sz="1400" kern="0" dirty="0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m</a:t>
              </a:r>
              <a:r>
                <a:rPr lang="de-DE" sz="1400" kern="0" dirty="0" err="1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emory</a:t>
              </a:r>
              <a:r>
                <a:rPr lang="de-DE" sz="1400" kern="0" dirty="0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p</a:t>
              </a:r>
              <a:r>
                <a:rPr lang="de-DE" sz="1400" kern="0" dirty="0" err="1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rocessing</a:t>
              </a:r>
              <a:endParaRPr lang="de-DE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 err="1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Compression</a:t>
              </a:r>
              <a:endParaRPr lang="de-DE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Parallel </a:t>
              </a:r>
              <a:r>
                <a:rPr lang="en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p</a:t>
              </a:r>
              <a:r>
                <a:rPr lang="de-DE" sz="1400" kern="0" dirty="0" err="1" smtClean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rocessing</a:t>
              </a:r>
              <a:endParaRPr lang="en-DE" sz="1400" kern="0" dirty="0" smtClean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Pfeil nach rechts 24"/>
            <p:cNvSpPr/>
            <p:nvPr/>
          </p:nvSpPr>
          <p:spPr>
            <a:xfrm>
              <a:off x="4589651" y="4435399"/>
              <a:ext cx="1620000" cy="1039356"/>
            </a:xfrm>
            <a:prstGeom prst="rightArrow">
              <a:avLst/>
            </a:prstGeom>
            <a:ln>
              <a:solidFill>
                <a:srgbClr val="FF9E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400" b="1" cap="none" spc="0" dirty="0" smtClean="0">
                  <a:ln w="50800"/>
                  <a:solidFill>
                    <a:srgbClr val="005EA3"/>
                  </a:solidFill>
                  <a:effectLst/>
                </a:rPr>
                <a:t>OLAP+OLTP together</a:t>
              </a:r>
              <a:endParaRPr lang="en-US" sz="1400" b="1" cap="none" spc="0" dirty="0">
                <a:ln w="50800"/>
                <a:solidFill>
                  <a:srgbClr val="005EA3"/>
                </a:solidFill>
                <a:effectLst/>
              </a:endParaRPr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214887" y="4546454"/>
              <a:ext cx="3560880" cy="81724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400" dirty="0"/>
                <a:t>Real-time analytics on current data</a:t>
              </a: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n-US" sz="1400" dirty="0"/>
                <a:t>Consolidated forecasts including actual and planned cash </a:t>
              </a:r>
              <a:r>
                <a:rPr lang="en-US" sz="1400" dirty="0" smtClean="0"/>
                <a:t>data</a:t>
              </a:r>
              <a:endParaRPr lang="en-DE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26529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Babett Ruß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Beginner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smtClean="0"/>
              <a:t>dvanced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1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  <a:br>
              <a:rPr lang="de-DE" dirty="0"/>
            </a:br>
            <a:r>
              <a:rPr lang="de-DE" sz="2400" b="0" dirty="0"/>
              <a:t>Innovation &amp; </a:t>
            </a:r>
            <a:r>
              <a:rPr lang="de-DE" sz="2400" b="0" dirty="0" err="1"/>
              <a:t>Simplification</a:t>
            </a:r>
            <a:endParaRPr lang="de-DE" sz="24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6208016" y="5039900"/>
            <a:ext cx="2180106" cy="436603"/>
            <a:chOff x="5758359" y="5230852"/>
            <a:chExt cx="2180106" cy="436603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8359" y="5230852"/>
              <a:ext cx="576000" cy="436603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6426297" y="5236568"/>
              <a:ext cx="151216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400" kern="0" dirty="0">
                  <a:ea typeface="Arial Unicode MS" pitchFamily="34" charset="-128"/>
                  <a:cs typeface="Arial Unicode MS" pitchFamily="34" charset="-128"/>
                </a:rPr>
                <a:t>Any Attribute </a:t>
              </a:r>
              <a:r>
                <a:rPr lang="de-DE" sz="1400" kern="0" dirty="0" err="1">
                  <a:ea typeface="Arial Unicode MS" pitchFamily="34" charset="-128"/>
                  <a:cs typeface="Arial Unicode MS" pitchFamily="34" charset="-128"/>
                </a:rPr>
                <a:t>as</a:t>
              </a:r>
              <a:r>
                <a:rPr lang="de-DE" sz="1400" kern="0" dirty="0">
                  <a:ea typeface="Arial Unicode MS" pitchFamily="34" charset="-128"/>
                  <a:cs typeface="Arial Unicode MS" pitchFamily="34" charset="-128"/>
                </a:rPr>
                <a:t> an Index</a:t>
              </a: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208016" y="3150362"/>
            <a:ext cx="1732456" cy="576000"/>
            <a:chOff x="5173836" y="3145890"/>
            <a:chExt cx="1732456" cy="576000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3836" y="3145890"/>
              <a:ext cx="576000" cy="57600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21521" y="3218447"/>
              <a:ext cx="108477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400" kern="0" dirty="0" smtClean="0">
                  <a:ea typeface="Arial Unicode MS" pitchFamily="34" charset="-128"/>
                  <a:cs typeface="Arial Unicode MS" pitchFamily="34" charset="-128"/>
                </a:rPr>
                <a:t>OLAP+OLTP </a:t>
              </a:r>
              <a:r>
                <a:rPr lang="de-DE" sz="1400" kern="0" dirty="0" err="1">
                  <a:ea typeface="Arial Unicode MS" pitchFamily="34" charset="-128"/>
                  <a:cs typeface="Arial Unicode MS" pitchFamily="34" charset="-128"/>
                </a:rPr>
                <a:t>together</a:t>
              </a:r>
              <a:endParaRPr lang="de-DE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6987557" y="1978228"/>
            <a:ext cx="1795339" cy="576000"/>
            <a:chOff x="6226443" y="1975091"/>
            <a:chExt cx="1795339" cy="576000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43" y="1975091"/>
              <a:ext cx="731077" cy="576000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6957520" y="2155369"/>
              <a:ext cx="106426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400" kern="0" dirty="0" err="1">
                  <a:ea typeface="Arial Unicode MS" pitchFamily="34" charset="-128"/>
                  <a:cs typeface="Arial Unicode MS" pitchFamily="34" charset="-128"/>
                </a:rPr>
                <a:t>Compression</a:t>
              </a:r>
              <a:endParaRPr lang="de-DE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436" y="1687091"/>
            <a:ext cx="2306764" cy="1152000"/>
          </a:xfrm>
          <a:prstGeom prst="rect">
            <a:avLst/>
          </a:prstGeom>
        </p:spPr>
      </p:pic>
      <p:grpSp>
        <p:nvGrpSpPr>
          <p:cNvPr id="38" name="Gruppieren 37"/>
          <p:cNvGrpSpPr/>
          <p:nvPr/>
        </p:nvGrpSpPr>
        <p:grpSpPr>
          <a:xfrm>
            <a:off x="8249620" y="3286640"/>
            <a:ext cx="2840912" cy="1883791"/>
            <a:chOff x="7961792" y="3159323"/>
            <a:chExt cx="2840912" cy="1883791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7961792" y="3159323"/>
              <a:ext cx="2160240" cy="1455554"/>
              <a:chOff x="7713604" y="3330768"/>
              <a:chExt cx="2160240" cy="1455554"/>
            </a:xfrm>
          </p:grpSpPr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604" y="3330768"/>
                <a:ext cx="2160240" cy="1455554"/>
              </a:xfrm>
              <a:prstGeom prst="rect">
                <a:avLst/>
              </a:prstGeom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8276" y="3433891"/>
                <a:ext cx="1939519" cy="1242485"/>
              </a:xfrm>
              <a:prstGeom prst="rect">
                <a:avLst/>
              </a:prstGeom>
            </p:spPr>
          </p:pic>
        </p:grpSp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22032" y="4614877"/>
              <a:ext cx="576000" cy="428237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6704" y="3218447"/>
              <a:ext cx="576000" cy="448566"/>
            </a:xfrm>
            <a:prstGeom prst="rect">
              <a:avLst/>
            </a:prstGeom>
          </p:spPr>
        </p:pic>
      </p:grpSp>
      <p:grpSp>
        <p:nvGrpSpPr>
          <p:cNvPr id="41" name="Gruppieren 40"/>
          <p:cNvGrpSpPr/>
          <p:nvPr/>
        </p:nvGrpSpPr>
        <p:grpSpPr>
          <a:xfrm>
            <a:off x="1415346" y="2554228"/>
            <a:ext cx="3471289" cy="3173912"/>
            <a:chOff x="679615" y="2828409"/>
            <a:chExt cx="3471289" cy="3173912"/>
          </a:xfrm>
        </p:grpSpPr>
        <p:sp>
          <p:nvSpPr>
            <p:cNvPr id="42" name="Ellipse 41"/>
            <p:cNvSpPr/>
            <p:nvPr/>
          </p:nvSpPr>
          <p:spPr>
            <a:xfrm>
              <a:off x="679615" y="2828409"/>
              <a:ext cx="1841737" cy="1843200"/>
            </a:xfrm>
            <a:prstGeom prst="ellipse">
              <a:avLst/>
            </a:prstGeom>
            <a:noFill/>
            <a:ln w="28575"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800" cap="none" spc="0" dirty="0" smtClean="0">
                  <a:ln w="50800"/>
                  <a:solidFill>
                    <a:srgbClr val="005EA3"/>
                  </a:solidFill>
                  <a:effectLst/>
                </a:rPr>
                <a:t>SAP HANA</a:t>
              </a:r>
              <a:endParaRPr lang="de-DE" sz="1800" cap="none" spc="0" dirty="0">
                <a:ln w="50800"/>
                <a:solidFill>
                  <a:srgbClr val="005EA3"/>
                </a:solidFill>
                <a:effectLst/>
              </a:endParaRPr>
            </a:p>
          </p:txBody>
        </p:sp>
        <p:sp>
          <p:nvSpPr>
            <p:cNvPr id="43" name="Ellipse 42"/>
            <p:cNvSpPr/>
            <p:nvPr/>
          </p:nvSpPr>
          <p:spPr>
            <a:xfrm>
              <a:off x="2309167" y="2828409"/>
              <a:ext cx="1841737" cy="184320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800" cap="none" spc="0" dirty="0" smtClean="0">
                  <a:ln w="50800"/>
                  <a:solidFill>
                    <a:schemeClr val="accent1"/>
                  </a:solidFill>
                  <a:effectLst/>
                </a:rPr>
                <a:t>Real-Time Simplifica-tion</a:t>
              </a:r>
              <a:endParaRPr lang="de-DE" sz="1800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4" name="Ellipse 43"/>
            <p:cNvSpPr/>
            <p:nvPr/>
          </p:nvSpPr>
          <p:spPr>
            <a:xfrm>
              <a:off x="1469724" y="4159121"/>
              <a:ext cx="1841737" cy="1843200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1800" cap="none" spc="0" dirty="0" smtClean="0">
                  <a:ln w="50800"/>
                  <a:solidFill>
                    <a:srgbClr val="92D050"/>
                  </a:solidFill>
                  <a:effectLst/>
                </a:rPr>
                <a:t>SAP FIORI</a:t>
              </a:r>
              <a:endParaRPr lang="de-DE" sz="1800" cap="none" spc="0" dirty="0">
                <a:ln w="50800"/>
                <a:solidFill>
                  <a:srgbClr val="92D05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52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050" indent="-273050">
              <a:lnSpc>
                <a:spcPct val="150000"/>
              </a:lnSpc>
              <a:buClr>
                <a:srgbClr val="FFB909"/>
              </a:buClr>
            </a:pP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SAP HANA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is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an </a:t>
            </a:r>
            <a:r>
              <a:rPr lang="en-DE" kern="0" dirty="0" smtClean="0"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de-DE" kern="0" dirty="0" smtClean="0">
                <a:ea typeface="Arial Unicode MS" pitchFamily="34" charset="-128"/>
                <a:cs typeface="Arial Unicode MS" pitchFamily="34" charset="-128"/>
              </a:rPr>
              <a:t>n-</a:t>
            </a:r>
            <a:r>
              <a:rPr lang="en-DE" kern="0" dirty="0" smtClean="0"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de-DE" kern="0" dirty="0" err="1" smtClean="0">
                <a:ea typeface="Arial Unicode MS" pitchFamily="34" charset="-128"/>
                <a:cs typeface="Arial Unicode MS" pitchFamily="34" charset="-128"/>
              </a:rPr>
              <a:t>emory</a:t>
            </a:r>
            <a:r>
              <a:rPr lang="de-DE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DE" kern="0" dirty="0"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de-DE" kern="0" dirty="0" err="1" smtClean="0">
                <a:ea typeface="Arial Unicode MS" pitchFamily="34" charset="-128"/>
                <a:cs typeface="Arial Unicode MS" pitchFamily="34" charset="-128"/>
              </a:rPr>
              <a:t>atabase</a:t>
            </a:r>
            <a:r>
              <a:rPr lang="de-DE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allows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you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data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</a:rPr>
              <a:t>very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</a:rPr>
              <a:t> fast</a:t>
            </a:r>
          </a:p>
          <a:p>
            <a:pPr marL="273050" indent="-273050">
              <a:lnSpc>
                <a:spcPct val="150000"/>
              </a:lnSpc>
              <a:buClr>
                <a:srgbClr val="FFB909"/>
              </a:buClr>
            </a:pPr>
            <a:r>
              <a:rPr lang="de-DE" kern="0" dirty="0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But SAP HANA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can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 do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way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 </a:t>
            </a:r>
            <a:r>
              <a:rPr lang="de-DE" kern="0" dirty="0" err="1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more</a:t>
            </a:r>
            <a:r>
              <a:rPr lang="de-DE" kern="0" dirty="0"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its</a:t>
            </a:r>
            <a:r>
              <a:rPr lang="de-DE" dirty="0">
                <a:sym typeface="Wingdings" pitchFamily="2" charset="2"/>
              </a:rPr>
              <a:t> different </a:t>
            </a:r>
            <a:r>
              <a:rPr lang="de-DE" dirty="0" err="1">
                <a:sym typeface="Wingdings" pitchFamily="2" charset="2"/>
              </a:rPr>
              <a:t>processing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engines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  <a:br>
              <a:rPr lang="de-DE" dirty="0"/>
            </a:br>
            <a:r>
              <a:rPr lang="de-DE" sz="2400" b="0" dirty="0"/>
              <a:t>SAP HANA		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196" y="2925348"/>
            <a:ext cx="6954807" cy="2851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uppieren 6"/>
          <p:cNvGrpSpPr/>
          <p:nvPr/>
        </p:nvGrpSpPr>
        <p:grpSpPr>
          <a:xfrm>
            <a:off x="10514701" y="5267862"/>
            <a:ext cx="1279685" cy="1200156"/>
            <a:chOff x="4563296" y="2416600"/>
            <a:chExt cx="1279685" cy="1200156"/>
          </a:xfrm>
        </p:grpSpPr>
        <p:sp>
          <p:nvSpPr>
            <p:cNvPr id="9" name="Ellipse 8"/>
            <p:cNvSpPr/>
            <p:nvPr/>
          </p:nvSpPr>
          <p:spPr>
            <a:xfrm>
              <a:off x="5151781" y="2416600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Real-Time Simplification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4845069" y="2925556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SAP FIORI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8" name="Ellipse 7"/>
            <p:cNvSpPr>
              <a:spLocks/>
            </p:cNvSpPr>
            <p:nvPr/>
          </p:nvSpPr>
          <p:spPr>
            <a:xfrm>
              <a:off x="4563296" y="2416600"/>
              <a:ext cx="691200" cy="691200"/>
            </a:xfrm>
            <a:prstGeom prst="ellipse">
              <a:avLst/>
            </a:prstGeom>
            <a:noFill/>
            <a:ln w="19050"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rgbClr val="005EA3"/>
                  </a:solidFill>
                  <a:effectLst/>
                </a:rPr>
                <a:t>SAP HANA</a:t>
              </a:r>
              <a:endParaRPr lang="de-DE" sz="800" b="1" cap="none" spc="0" dirty="0">
                <a:ln w="50800"/>
                <a:solidFill>
                  <a:srgbClr val="005EA3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6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2000" kern="0" dirty="0" err="1">
                <a:ea typeface="Arial Unicode MS" pitchFamily="34" charset="-128"/>
                <a:cs typeface="Arial Unicode MS" pitchFamily="34" charset="-128"/>
              </a:rPr>
              <a:t>Example</a:t>
            </a:r>
            <a:r>
              <a:rPr lang="de-DE" sz="20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ea typeface="Arial Unicode MS" pitchFamily="34" charset="-128"/>
                <a:cs typeface="Arial Unicode MS" pitchFamily="34" charset="-128"/>
              </a:rPr>
              <a:t>of</a:t>
            </a:r>
            <a:r>
              <a:rPr lang="de-DE" sz="20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ea typeface="Arial Unicode MS" pitchFamily="34" charset="-128"/>
                <a:cs typeface="Arial Unicode MS" pitchFamily="34" charset="-128"/>
              </a:rPr>
              <a:t>data</a:t>
            </a:r>
            <a:r>
              <a:rPr lang="de-DE" sz="20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ea typeface="Arial Unicode MS" pitchFamily="34" charset="-128"/>
                <a:cs typeface="Arial Unicode MS" pitchFamily="34" charset="-128"/>
              </a:rPr>
              <a:t>compression</a:t>
            </a:r>
            <a:endParaRPr lang="de-DE" sz="20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  <a:br>
              <a:rPr lang="de-DE" dirty="0"/>
            </a:br>
            <a:r>
              <a:rPr lang="de-DE" sz="2400" b="0" dirty="0"/>
              <a:t>Real Time </a:t>
            </a:r>
            <a:r>
              <a:rPr lang="de-DE" sz="2400" b="0" dirty="0" err="1"/>
              <a:t>Simplification</a:t>
            </a:r>
            <a:endParaRPr lang="de-DE" sz="240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67393"/>
              </p:ext>
            </p:extLst>
          </p:nvPr>
        </p:nvGraphicFramePr>
        <p:xfrm>
          <a:off x="6602680" y="1691079"/>
          <a:ext cx="4871856" cy="3045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35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665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Traditional Database 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Architecture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baseline="0" dirty="0" smtClean="0">
                          <a:solidFill>
                            <a:schemeClr val="bg1"/>
                          </a:solidFill>
                        </a:rPr>
                        <a:t>S/4HANA </a:t>
                      </a:r>
                      <a:r>
                        <a:rPr lang="de-DE" sz="1050" baseline="0" dirty="0">
                          <a:solidFill>
                            <a:schemeClr val="bg1"/>
                          </a:solidFill>
                        </a:rPr>
                        <a:t>Data </a:t>
                      </a:r>
                      <a:r>
                        <a:rPr lang="de-DE" sz="1050" baseline="0" dirty="0" smtClean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DE" sz="1050" baseline="0" dirty="0" smtClean="0">
                          <a:solidFill>
                            <a:schemeClr val="bg1"/>
                          </a:solidFill>
                        </a:rPr>
                        <a:t> Principles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19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Normalized data modeling third normal form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1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Avoid</a:t>
                      </a:r>
                      <a:r>
                        <a:rPr lang="en-DE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ance of</a:t>
                      </a:r>
                      <a:r>
                        <a:rPr lang="de-DE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unwanted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redundancies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1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Avoid</a:t>
                      </a:r>
                      <a:r>
                        <a:rPr lang="en-DE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ance of</a:t>
                      </a:r>
                      <a:r>
                        <a:rPr lang="de-DE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inconsistencies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anomalies</a:t>
                      </a: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1100" u="sng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Disadvantages</a:t>
                      </a:r>
                      <a:endParaRPr lang="de-DE" sz="1100" u="sng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Symbol" panose="05050102010706020507" pitchFamily="18" charset="2"/>
                        <a:buChar char="-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Frequent use of redundant data to increase the performance of e.g. data aggregation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Symbol" panose="05050102010706020507" pitchFamily="18" charset="2"/>
                        <a:buChar char="-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effort to update redundant data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defTabSz="816364" rtl="0" eaLnBrk="1" latinLnBrk="0" hangingPunct="1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Storage of data in </a:t>
                      </a:r>
                      <a:r>
                        <a:rPr lang="en-US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denormalized</a:t>
                      </a: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form</a:t>
                      </a:r>
                    </a:p>
                    <a:p>
                      <a:pPr marL="285750" indent="-285750" algn="l" defTabSz="816364" rtl="0" eaLnBrk="1" latinLnBrk="0" hangingPunct="1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Single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816364" rtl="0" eaLnBrk="1" latinLnBrk="0" hangingPunct="1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longer need for redundant data storage for tasks such as aggregation</a:t>
                      </a:r>
                    </a:p>
                    <a:p>
                      <a:pPr marL="285750" indent="-285750" algn="l" defTabSz="816364" rtl="0" eaLnBrk="1" latinLnBrk="0" hangingPunct="1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Processing of aggregation and analytics on the fly</a:t>
                      </a:r>
                    </a:p>
                    <a:p>
                      <a:pPr marL="285750" indent="-285750" algn="l" defTabSz="816364" rtl="0" eaLnBrk="1" latinLnBrk="0" hangingPunct="1">
                        <a:spcAft>
                          <a:spcPts val="600"/>
                        </a:spcAft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 for inconsistencies and anomalies due to </a:t>
                      </a:r>
                      <a:r>
                        <a:rPr lang="en-US" sz="11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denormaliza</a:t>
                      </a:r>
                      <a:r>
                        <a:rPr lang="en-DE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1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tion</a:t>
                      </a:r>
                      <a:r>
                        <a:rPr lang="en-US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longer a critical task</a:t>
                      </a: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593394" y="2126939"/>
            <a:ext cx="2718488" cy="924892"/>
            <a:chOff x="113646" y="1565867"/>
            <a:chExt cx="2718488" cy="924892"/>
          </a:xfrm>
        </p:grpSpPr>
        <p:grpSp>
          <p:nvGrpSpPr>
            <p:cNvPr id="6" name="Gruppieren 5"/>
            <p:cNvGrpSpPr/>
            <p:nvPr/>
          </p:nvGrpSpPr>
          <p:grpSpPr>
            <a:xfrm>
              <a:off x="286923" y="2093565"/>
              <a:ext cx="2464413" cy="397194"/>
              <a:chOff x="1116220" y="2180494"/>
              <a:chExt cx="2464413" cy="397194"/>
            </a:xfrm>
          </p:grpSpPr>
          <p:cxnSp>
            <p:nvCxnSpPr>
              <p:cNvPr id="11" name="Gerader Verbinder 10"/>
              <p:cNvCxnSpPr/>
              <p:nvPr/>
            </p:nvCxnSpPr>
            <p:spPr>
              <a:xfrm flipV="1">
                <a:off x="1116220" y="2180494"/>
                <a:ext cx="701636" cy="834"/>
              </a:xfrm>
              <a:prstGeom prst="line">
                <a:avLst/>
              </a:prstGeom>
              <a:ln w="19050">
                <a:solidFill>
                  <a:srgbClr val="FF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/>
              <p:cNvCxnSpPr/>
              <p:nvPr/>
            </p:nvCxnSpPr>
            <p:spPr>
              <a:xfrm>
                <a:off x="1815475" y="2181328"/>
                <a:ext cx="216024" cy="197763"/>
              </a:xfrm>
              <a:prstGeom prst="line">
                <a:avLst/>
              </a:prstGeom>
              <a:ln w="19050">
                <a:solidFill>
                  <a:srgbClr val="FF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/>
              <p:cNvCxnSpPr/>
              <p:nvPr/>
            </p:nvCxnSpPr>
            <p:spPr>
              <a:xfrm>
                <a:off x="2026530" y="2379091"/>
                <a:ext cx="576064" cy="0"/>
              </a:xfrm>
              <a:prstGeom prst="line">
                <a:avLst/>
              </a:prstGeom>
              <a:ln w="19050">
                <a:solidFill>
                  <a:srgbClr val="FF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/>
              <p:cNvCxnSpPr/>
              <p:nvPr/>
            </p:nvCxnSpPr>
            <p:spPr>
              <a:xfrm>
                <a:off x="2601006" y="2377544"/>
                <a:ext cx="216024" cy="197763"/>
              </a:xfrm>
              <a:prstGeom prst="line">
                <a:avLst/>
              </a:prstGeom>
              <a:ln w="19050">
                <a:solidFill>
                  <a:srgbClr val="FF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/>
              <p:cNvCxnSpPr/>
              <p:nvPr/>
            </p:nvCxnSpPr>
            <p:spPr>
              <a:xfrm flipV="1">
                <a:off x="2814649" y="2575307"/>
                <a:ext cx="765984" cy="2381"/>
              </a:xfrm>
              <a:prstGeom prst="line">
                <a:avLst/>
              </a:prstGeom>
              <a:ln w="19050">
                <a:solidFill>
                  <a:srgbClr val="FF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uppieren 6"/>
            <p:cNvGrpSpPr/>
            <p:nvPr/>
          </p:nvGrpSpPr>
          <p:grpSpPr>
            <a:xfrm>
              <a:off x="113646" y="1565867"/>
              <a:ext cx="2718488" cy="899872"/>
              <a:chOff x="974434" y="1712813"/>
              <a:chExt cx="2718488" cy="899872"/>
            </a:xfrm>
          </p:grpSpPr>
          <p:sp>
            <p:nvSpPr>
              <p:cNvPr id="8" name="Textfeld 7"/>
              <p:cNvSpPr txBox="1"/>
              <p:nvPr/>
            </p:nvSpPr>
            <p:spPr>
              <a:xfrm>
                <a:off x="974434" y="1712813"/>
                <a:ext cx="1033725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Traditional DB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593 GB</a:t>
                </a: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1861258" y="1938431"/>
                <a:ext cx="92478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on HANA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118,6 GB</a:t>
                </a: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2768136" y="2151020"/>
                <a:ext cx="92478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S/4 HANA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200" kern="0" dirty="0">
                    <a:solidFill>
                      <a:srgbClr val="FF9E00"/>
                    </a:solidFill>
                    <a:ea typeface="Arial Unicode MS" pitchFamily="34" charset="-128"/>
                    <a:cs typeface="Arial Unicode MS" pitchFamily="34" charset="-128"/>
                  </a:rPr>
                  <a:t>42,4 GB</a:t>
                </a:r>
              </a:p>
            </p:txBody>
          </p:sp>
        </p:grpSp>
      </p:grpSp>
      <p:sp>
        <p:nvSpPr>
          <p:cNvPr id="16" name="Textfeld 15"/>
          <p:cNvSpPr txBox="1"/>
          <p:nvPr/>
        </p:nvSpPr>
        <p:spPr>
          <a:xfrm>
            <a:off x="593394" y="3286343"/>
            <a:ext cx="247569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A typical booking transaction addressed 15 tables.</a:t>
            </a:r>
          </a:p>
          <a:p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Now it only impacts 4 tables. 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0" y="3052687"/>
            <a:ext cx="2594316" cy="2777317"/>
          </a:xfrm>
          <a:prstGeom prst="rect">
            <a:avLst/>
          </a:prstGeom>
        </p:spPr>
      </p:pic>
      <p:grpSp>
        <p:nvGrpSpPr>
          <p:cNvPr id="81" name="Gruppieren 80"/>
          <p:cNvGrpSpPr/>
          <p:nvPr/>
        </p:nvGrpSpPr>
        <p:grpSpPr>
          <a:xfrm>
            <a:off x="593394" y="4221233"/>
            <a:ext cx="2912008" cy="1606296"/>
            <a:chOff x="1979323" y="4317215"/>
            <a:chExt cx="1606731" cy="869737"/>
          </a:xfrm>
        </p:grpSpPr>
        <p:sp>
          <p:nvSpPr>
            <p:cNvPr id="82" name="Abgerundetes Rechteck 81"/>
            <p:cNvSpPr/>
            <p:nvPr/>
          </p:nvSpPr>
          <p:spPr>
            <a:xfrm>
              <a:off x="1983290" y="4317215"/>
              <a:ext cx="288032" cy="2383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3" name="Abgerundetes Rechteck 82"/>
            <p:cNvSpPr/>
            <p:nvPr/>
          </p:nvSpPr>
          <p:spPr>
            <a:xfrm>
              <a:off x="2309140" y="4317215"/>
              <a:ext cx="288032" cy="2383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4" name="Abgerundetes Rechteck 83"/>
            <p:cNvSpPr/>
            <p:nvPr/>
          </p:nvSpPr>
          <p:spPr>
            <a:xfrm>
              <a:off x="2634990" y="4317215"/>
              <a:ext cx="288032" cy="2383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5" name="Abgerundetes Rechteck 84"/>
            <p:cNvSpPr/>
            <p:nvPr/>
          </p:nvSpPr>
          <p:spPr>
            <a:xfrm>
              <a:off x="2960840" y="4317215"/>
              <a:ext cx="288032" cy="2383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5EA3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6" name="Abgerundetes Rechteck 85"/>
            <p:cNvSpPr/>
            <p:nvPr/>
          </p:nvSpPr>
          <p:spPr>
            <a:xfrm>
              <a:off x="3286689" y="4317215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7" name="Abgerundetes Rechteck 86"/>
            <p:cNvSpPr/>
            <p:nvPr/>
          </p:nvSpPr>
          <p:spPr>
            <a:xfrm>
              <a:off x="1981304" y="4647746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8" name="Abgerundetes Rechteck 87"/>
            <p:cNvSpPr/>
            <p:nvPr/>
          </p:nvSpPr>
          <p:spPr>
            <a:xfrm>
              <a:off x="2307154" y="4647746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9" name="Abgerundetes Rechteck 88"/>
            <p:cNvSpPr/>
            <p:nvPr/>
          </p:nvSpPr>
          <p:spPr>
            <a:xfrm>
              <a:off x="2633004" y="4647746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0" name="Abgerundetes Rechteck 89"/>
            <p:cNvSpPr/>
            <p:nvPr/>
          </p:nvSpPr>
          <p:spPr>
            <a:xfrm>
              <a:off x="2958854" y="4647746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1" name="Abgerundetes Rechteck 90"/>
            <p:cNvSpPr/>
            <p:nvPr/>
          </p:nvSpPr>
          <p:spPr>
            <a:xfrm>
              <a:off x="3284703" y="4647746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2" name="Abgerundetes Rechteck 91"/>
            <p:cNvSpPr/>
            <p:nvPr/>
          </p:nvSpPr>
          <p:spPr>
            <a:xfrm>
              <a:off x="1979323" y="4948589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3" name="Abgerundetes Rechteck 92"/>
            <p:cNvSpPr/>
            <p:nvPr/>
          </p:nvSpPr>
          <p:spPr>
            <a:xfrm>
              <a:off x="2305173" y="4948589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4" name="Abgerundetes Rechteck 93"/>
            <p:cNvSpPr/>
            <p:nvPr/>
          </p:nvSpPr>
          <p:spPr>
            <a:xfrm>
              <a:off x="2631023" y="4948589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5" name="Abgerundetes Rechteck 94"/>
            <p:cNvSpPr/>
            <p:nvPr/>
          </p:nvSpPr>
          <p:spPr>
            <a:xfrm>
              <a:off x="2956873" y="4948589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6" name="Abgerundetes Rechteck 95"/>
            <p:cNvSpPr/>
            <p:nvPr/>
          </p:nvSpPr>
          <p:spPr>
            <a:xfrm>
              <a:off x="3282722" y="4948589"/>
              <a:ext cx="288032" cy="2383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A5B3C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endParaRPr lang="de-DE" sz="800" b="1" cap="none" spc="0" dirty="0">
                <a:ln w="50800"/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7" name="Textfeld 96"/>
            <p:cNvSpPr txBox="1"/>
            <p:nvPr/>
          </p:nvSpPr>
          <p:spPr>
            <a:xfrm>
              <a:off x="1985968" y="4382629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BKPF</a:t>
              </a: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991073" y="4708076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BSIS</a:t>
              </a:r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2001875" y="5010655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GLT0</a:t>
              </a:r>
            </a:p>
          </p:txBody>
        </p:sp>
        <p:sp>
          <p:nvSpPr>
            <p:cNvPr id="100" name="Textfeld 99"/>
            <p:cNvSpPr txBox="1"/>
            <p:nvPr/>
          </p:nvSpPr>
          <p:spPr>
            <a:xfrm>
              <a:off x="2317791" y="4382621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BSEG</a:t>
              </a:r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2313806" y="4708064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BSIK</a:t>
              </a:r>
            </a:p>
          </p:txBody>
        </p:sp>
        <p:sp>
          <p:nvSpPr>
            <p:cNvPr id="102" name="Textfeld 101"/>
            <p:cNvSpPr txBox="1"/>
            <p:nvPr/>
          </p:nvSpPr>
          <p:spPr>
            <a:xfrm>
              <a:off x="2324609" y="5010647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GLT0</a:t>
              </a: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2639164" y="4382629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BSEG</a:t>
              </a:r>
            </a:p>
          </p:txBody>
        </p:sp>
        <p:sp>
          <p:nvSpPr>
            <p:cNvPr id="104" name="Textfeld 103"/>
            <p:cNvSpPr txBox="1"/>
            <p:nvPr/>
          </p:nvSpPr>
          <p:spPr>
            <a:xfrm>
              <a:off x="2635179" y="4708076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BSET</a:t>
              </a:r>
            </a:p>
          </p:txBody>
        </p:sp>
        <p:sp>
          <p:nvSpPr>
            <p:cNvPr id="105" name="Textfeld 104"/>
            <p:cNvSpPr txBox="1"/>
            <p:nvPr/>
          </p:nvSpPr>
          <p:spPr>
            <a:xfrm>
              <a:off x="2636458" y="5010655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COBK</a:t>
              </a:r>
            </a:p>
          </p:txBody>
        </p:sp>
        <p:sp>
          <p:nvSpPr>
            <p:cNvPr id="106" name="Textfeld 105"/>
            <p:cNvSpPr txBox="1"/>
            <p:nvPr/>
          </p:nvSpPr>
          <p:spPr>
            <a:xfrm>
              <a:off x="2970626" y="4384548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BSEG</a:t>
              </a:r>
            </a:p>
          </p:txBody>
        </p:sp>
        <p:sp>
          <p:nvSpPr>
            <p:cNvPr id="107" name="Textfeld 106"/>
            <p:cNvSpPr txBox="1"/>
            <p:nvPr/>
          </p:nvSpPr>
          <p:spPr>
            <a:xfrm>
              <a:off x="2966642" y="4709990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LFC1</a:t>
              </a: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2952272" y="5012574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COEP</a:t>
              </a:r>
            </a:p>
          </p:txBody>
        </p:sp>
        <p:sp>
          <p:nvSpPr>
            <p:cNvPr id="109" name="Textfeld 108"/>
            <p:cNvSpPr txBox="1"/>
            <p:nvPr/>
          </p:nvSpPr>
          <p:spPr>
            <a:xfrm>
              <a:off x="3286189" y="4382961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BSIS</a:t>
              </a:r>
            </a:p>
          </p:txBody>
        </p:sp>
        <p:sp>
          <p:nvSpPr>
            <p:cNvPr id="110" name="Textfeld 109"/>
            <p:cNvSpPr txBox="1"/>
            <p:nvPr/>
          </p:nvSpPr>
          <p:spPr>
            <a:xfrm>
              <a:off x="3283251" y="4714753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GLT0</a:t>
              </a:r>
            </a:p>
          </p:txBody>
        </p:sp>
        <p:sp>
          <p:nvSpPr>
            <p:cNvPr id="111" name="Textfeld 110"/>
            <p:cNvSpPr txBox="1"/>
            <p:nvPr/>
          </p:nvSpPr>
          <p:spPr>
            <a:xfrm>
              <a:off x="3294055" y="5017335"/>
              <a:ext cx="291999" cy="9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1200" kern="0" dirty="0">
                  <a:ea typeface="Arial Unicode MS" pitchFamily="34" charset="-128"/>
                  <a:cs typeface="Arial Unicode MS" pitchFamily="34" charset="-128"/>
                </a:rPr>
                <a:t>COSP</a:t>
              </a: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10514701" y="5267862"/>
            <a:ext cx="1279685" cy="1200156"/>
            <a:chOff x="10514701" y="5267862"/>
            <a:chExt cx="1279685" cy="1200156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10514701" y="5267862"/>
              <a:ext cx="1279685" cy="691200"/>
              <a:chOff x="4563296" y="2416600"/>
              <a:chExt cx="1279685" cy="691200"/>
            </a:xfrm>
          </p:grpSpPr>
          <p:sp>
            <p:nvSpPr>
              <p:cNvPr id="53" name="Ellipse 52"/>
              <p:cNvSpPr>
                <a:spLocks/>
              </p:cNvSpPr>
              <p:nvPr/>
            </p:nvSpPr>
            <p:spPr>
              <a:xfrm>
                <a:off x="4563296" y="2416600"/>
                <a:ext cx="691200" cy="69120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</a:ln>
            </p:spPr>
            <p:txBody>
              <a:bodyPr wrap="square" lIns="91440" tIns="45720" rIns="91440" bIns="45720" rtlCol="0" anchor="ctr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prstMaterial="metal"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en-DE" sz="800" b="1" cap="none" spc="0" dirty="0" smtClean="0">
                    <a:ln w="50800"/>
                    <a:solidFill>
                      <a:schemeClr val="bg2"/>
                    </a:solidFill>
                    <a:effectLst/>
                  </a:rPr>
                  <a:t>SAP HANA</a:t>
                </a:r>
                <a:endParaRPr lang="de-DE" sz="800" b="1" cap="none" spc="0" dirty="0">
                  <a:ln w="50800"/>
                  <a:solidFill>
                    <a:schemeClr val="bg2"/>
                  </a:solidFill>
                  <a:effectLst/>
                </a:endParaRPr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5151781" y="2416600"/>
                <a:ext cx="691200" cy="6912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91440" tIns="45720" rIns="91440" bIns="45720" rtlCol="0" anchor="ctr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prstMaterial="metal"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en-DE" sz="800" b="1" cap="none" spc="0" dirty="0" smtClean="0">
                    <a:ln w="50800"/>
                    <a:solidFill>
                      <a:schemeClr val="accent1"/>
                    </a:solidFill>
                    <a:effectLst/>
                  </a:rPr>
                  <a:t>Real-Time Simplification</a:t>
                </a:r>
                <a:endParaRPr lang="de-DE" sz="800" b="1" cap="none" spc="0" dirty="0">
                  <a:ln w="50800"/>
                  <a:solidFill>
                    <a:schemeClr val="accent1"/>
                  </a:solidFill>
                  <a:effectLst/>
                </a:endParaRPr>
              </a:p>
            </p:txBody>
          </p:sp>
        </p:grpSp>
        <p:sp>
          <p:nvSpPr>
            <p:cNvPr id="55" name="Ellipse 54"/>
            <p:cNvSpPr/>
            <p:nvPr/>
          </p:nvSpPr>
          <p:spPr>
            <a:xfrm>
              <a:off x="10796474" y="5776818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SAP FIORI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6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000" dirty="0"/>
          </a:p>
          <a:p>
            <a:r>
              <a:rPr lang="de-DE" sz="2000" dirty="0"/>
              <a:t>SAP </a:t>
            </a:r>
            <a:r>
              <a:rPr lang="de-DE" sz="2000" dirty="0" smtClean="0"/>
              <a:t>S/4HANA </a:t>
            </a:r>
            <a:r>
              <a:rPr lang="de-DE" sz="2000" dirty="0" err="1"/>
              <a:t>provides</a:t>
            </a:r>
            <a:r>
              <a:rPr lang="de-DE" sz="2000" dirty="0"/>
              <a:t> SAP Fiori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en-DE" sz="2000" dirty="0" smtClean="0"/>
              <a:t>interface and </a:t>
            </a:r>
            <a:r>
              <a:rPr lang="de-DE" sz="2000" dirty="0" err="1" smtClean="0"/>
              <a:t>experience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en-US" sz="2000" dirty="0"/>
          </a:p>
          <a:p>
            <a:endParaRPr lang="de-DE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New?</a:t>
            </a:r>
            <a:br>
              <a:rPr lang="de-DE" dirty="0"/>
            </a:br>
            <a:r>
              <a:rPr lang="de-DE" sz="2400" b="0" dirty="0"/>
              <a:t>SAP FIORI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9260906" y="2347912"/>
            <a:ext cx="1508190" cy="2593611"/>
            <a:chOff x="7140074" y="1427426"/>
            <a:chExt cx="1508190" cy="2593611"/>
          </a:xfrm>
        </p:grpSpPr>
        <p:grpSp>
          <p:nvGrpSpPr>
            <p:cNvPr id="5" name="Gruppieren 4"/>
            <p:cNvGrpSpPr/>
            <p:nvPr/>
          </p:nvGrpSpPr>
          <p:grpSpPr>
            <a:xfrm>
              <a:off x="7140074" y="1427426"/>
              <a:ext cx="1508190" cy="2593611"/>
              <a:chOff x="5302879" y="2062913"/>
              <a:chExt cx="1508190" cy="2593611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8" r="72361"/>
              <a:stretch/>
            </p:blipFill>
            <p:spPr>
              <a:xfrm rot="424042">
                <a:off x="5442414" y="2062913"/>
                <a:ext cx="73474" cy="2448272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8" r="24638" b="88490"/>
              <a:stretch/>
            </p:blipFill>
            <p:spPr>
              <a:xfrm rot="424042">
                <a:off x="5569192" y="2149067"/>
                <a:ext cx="1241877" cy="28179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8" t="89698" r="24638"/>
              <a:stretch/>
            </p:blipFill>
            <p:spPr>
              <a:xfrm rot="424042">
                <a:off x="5302879" y="4324727"/>
                <a:ext cx="1241877" cy="252229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928" r="24638"/>
              <a:stretch/>
            </p:blipFill>
            <p:spPr>
              <a:xfrm rot="424042">
                <a:off x="6589306" y="2208252"/>
                <a:ext cx="84087" cy="2448272"/>
              </a:xfrm>
              <a:prstGeom prst="rect">
                <a:avLst/>
              </a:prstGeom>
            </p:spPr>
          </p:pic>
        </p:grp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28324">
              <a:off x="7336339" y="1783885"/>
              <a:ext cx="1095832" cy="192704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5737893" y="4598538"/>
            <a:ext cx="2160240" cy="1455554"/>
            <a:chOff x="3991842" y="3122076"/>
            <a:chExt cx="2160240" cy="1455554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842" y="3122076"/>
              <a:ext cx="2160240" cy="1455554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6514" y="3225199"/>
              <a:ext cx="1939519" cy="12424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/>
        </p:nvGrpSpPr>
        <p:grpSpPr>
          <a:xfrm>
            <a:off x="1451092" y="2895067"/>
            <a:ext cx="3027302" cy="2046456"/>
            <a:chOff x="610832" y="1852008"/>
            <a:chExt cx="3027302" cy="204645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610832" y="1852008"/>
              <a:ext cx="3027302" cy="2046456"/>
              <a:chOff x="1688714" y="1635646"/>
              <a:chExt cx="3027302" cy="2046456"/>
            </a:xfrm>
          </p:grpSpPr>
          <p:pic>
            <p:nvPicPr>
              <p:cNvPr id="17" name="Grafik 16"/>
              <p:cNvPicPr>
                <a:picLocks noChangeAspect="1"/>
              </p:cNvPicPr>
              <p:nvPr/>
            </p:nvPicPr>
            <p:blipFill rotWithShape="1">
              <a:blip r:embed="rId6"/>
              <a:srcRect r="37792" b="30940"/>
              <a:stretch/>
            </p:blipFill>
            <p:spPr>
              <a:xfrm>
                <a:off x="1752777" y="1703478"/>
                <a:ext cx="2963239" cy="1732368"/>
              </a:xfrm>
              <a:prstGeom prst="rect">
                <a:avLst/>
              </a:prstGeom>
            </p:spPr>
          </p:pic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714" y="1635646"/>
                <a:ext cx="3027302" cy="2046456"/>
              </a:xfrm>
              <a:prstGeom prst="rect">
                <a:avLst/>
              </a:prstGeom>
            </p:spPr>
          </p:pic>
        </p:grp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524" y="1915975"/>
              <a:ext cx="2889220" cy="1639504"/>
            </a:xfrm>
            <a:prstGeom prst="rect">
              <a:avLst/>
            </a:prstGeom>
          </p:spPr>
        </p:pic>
      </p:grpSp>
      <p:pic>
        <p:nvPicPr>
          <p:cNvPr id="19" name="Grafik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1210" y="4342795"/>
            <a:ext cx="576000" cy="428237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833" y="4571938"/>
            <a:ext cx="576000" cy="448566"/>
          </a:xfrm>
          <a:prstGeom prst="rect">
            <a:avLst/>
          </a:prstGeom>
        </p:spPr>
      </p:pic>
      <p:grpSp>
        <p:nvGrpSpPr>
          <p:cNvPr id="21" name="Gruppieren 20"/>
          <p:cNvGrpSpPr/>
          <p:nvPr/>
        </p:nvGrpSpPr>
        <p:grpSpPr>
          <a:xfrm>
            <a:off x="5983995" y="2895067"/>
            <a:ext cx="2410710" cy="855017"/>
            <a:chOff x="4591686" y="2067694"/>
            <a:chExt cx="2410710" cy="855017"/>
          </a:xfrm>
        </p:grpSpPr>
        <p:sp>
          <p:nvSpPr>
            <p:cNvPr id="22" name="Abgerundetes Rechteck 21"/>
            <p:cNvSpPr/>
            <p:nvPr/>
          </p:nvSpPr>
          <p:spPr>
            <a:xfrm>
              <a:off x="4591686" y="2343829"/>
              <a:ext cx="2410710" cy="578882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marL="171450" indent="-17145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Independent </a:t>
              </a:r>
              <a:r>
                <a:rPr lang="de-DE" sz="1400" kern="0" dirty="0" err="1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of</a:t>
              </a: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de-DE" sz="1400" kern="0" dirty="0" err="1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hardware</a:t>
              </a:r>
              <a:endParaRPr lang="de-DE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  <a:p>
              <a:pPr marL="171450" indent="-17145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de-DE" sz="1400" kern="0" dirty="0">
                  <a:solidFill>
                    <a:schemeClr val="tx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Real-time</a:t>
              </a:r>
              <a:endParaRPr lang="en-US" sz="1400" kern="0" dirty="0">
                <a:solidFill>
                  <a:schemeClr val="tx1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5" t="32672" r="4807" b="31164"/>
            <a:stretch/>
          </p:blipFill>
          <p:spPr>
            <a:xfrm>
              <a:off x="4874394" y="2067694"/>
              <a:ext cx="1821582" cy="35520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32" name="Gruppieren 31"/>
          <p:cNvGrpSpPr/>
          <p:nvPr/>
        </p:nvGrpSpPr>
        <p:grpSpPr>
          <a:xfrm>
            <a:off x="10514701" y="5267862"/>
            <a:ext cx="1279685" cy="1200156"/>
            <a:chOff x="10514701" y="5267862"/>
            <a:chExt cx="1279685" cy="1200156"/>
          </a:xfrm>
        </p:grpSpPr>
        <p:sp>
          <p:nvSpPr>
            <p:cNvPr id="27" name="Ellipse 26"/>
            <p:cNvSpPr/>
            <p:nvPr/>
          </p:nvSpPr>
          <p:spPr>
            <a:xfrm>
              <a:off x="10796474" y="5776818"/>
              <a:ext cx="691200" cy="691200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rgbClr val="92D050"/>
                  </a:solidFill>
                  <a:effectLst/>
                </a:rPr>
                <a:t>SAP FIORI</a:t>
              </a:r>
              <a:endParaRPr lang="de-DE" sz="800" b="1" cap="none" spc="0" dirty="0">
                <a:ln w="50800"/>
                <a:solidFill>
                  <a:srgbClr val="92D050"/>
                </a:solidFill>
                <a:effectLst/>
              </a:endParaRPr>
            </a:p>
          </p:txBody>
        </p:sp>
        <p:sp>
          <p:nvSpPr>
            <p:cNvPr id="30" name="Ellipse 29"/>
            <p:cNvSpPr/>
            <p:nvPr/>
          </p:nvSpPr>
          <p:spPr>
            <a:xfrm>
              <a:off x="11103186" y="5267862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Real-Time Simplification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31" name="Ellipse 30"/>
            <p:cNvSpPr>
              <a:spLocks/>
            </p:cNvSpPr>
            <p:nvPr/>
          </p:nvSpPr>
          <p:spPr>
            <a:xfrm>
              <a:off x="10514701" y="5267862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SAP HANA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1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SAP Fiori offers three application types:</a:t>
            </a:r>
          </a:p>
          <a:p>
            <a:endParaRPr lang="en-US" dirty="0" smtClean="0"/>
          </a:p>
          <a:p>
            <a:r>
              <a:rPr lang="en-US" dirty="0" smtClean="0"/>
              <a:t>Transactional Apps:</a:t>
            </a:r>
          </a:p>
          <a:p>
            <a:pPr marL="0" indent="0">
              <a:buNone/>
            </a:pPr>
            <a:r>
              <a:rPr lang="en-US" dirty="0" smtClean="0"/>
              <a:t>Access to tasks like create, change or display process</a:t>
            </a:r>
            <a:r>
              <a:rPr lang="en-DE" dirty="0" smtClean="0"/>
              <a:t> </a:t>
            </a:r>
            <a:r>
              <a:rPr lang="en-US" dirty="0" smtClean="0"/>
              <a:t>with guided navigation</a:t>
            </a:r>
          </a:p>
          <a:p>
            <a:endParaRPr lang="en-US" dirty="0" smtClean="0"/>
          </a:p>
          <a:p>
            <a:r>
              <a:rPr lang="en-US" dirty="0" smtClean="0"/>
              <a:t>Analytical Apps:</a:t>
            </a:r>
          </a:p>
          <a:p>
            <a:pPr marL="0" indent="0">
              <a:buNone/>
            </a:pPr>
            <a:r>
              <a:rPr lang="en-US" dirty="0" smtClean="0"/>
              <a:t>Visual overview about business data</a:t>
            </a:r>
          </a:p>
          <a:p>
            <a:endParaRPr lang="en-US" dirty="0" smtClean="0"/>
          </a:p>
          <a:p>
            <a:r>
              <a:rPr lang="en-US" dirty="0" smtClean="0"/>
              <a:t>Factsheet:</a:t>
            </a:r>
          </a:p>
          <a:p>
            <a:pPr marL="0" indent="0">
              <a:buNone/>
            </a:pPr>
            <a:r>
              <a:rPr lang="en-US" dirty="0" smtClean="0"/>
              <a:t>View essential information about objects and contextual</a:t>
            </a:r>
            <a:r>
              <a:rPr lang="en-DE" dirty="0" smtClean="0"/>
              <a:t> </a:t>
            </a:r>
            <a:r>
              <a:rPr lang="en-US" dirty="0" smtClean="0"/>
              <a:t>navigation between related objects</a:t>
            </a:r>
            <a:endParaRPr lang="de-DE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What´s</a:t>
            </a:r>
            <a:r>
              <a:rPr lang="de-DE" dirty="0" smtClean="0"/>
              <a:t> New?</a:t>
            </a:r>
            <a:br>
              <a:rPr lang="de-DE" dirty="0" smtClean="0"/>
            </a:br>
            <a:r>
              <a:rPr lang="de-DE" sz="2400" b="0" dirty="0" smtClean="0"/>
              <a:t>SAP FIORI</a:t>
            </a:r>
            <a:endParaRPr lang="de-DE" sz="2400" b="0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644608" y="1759768"/>
            <a:ext cx="3481222" cy="4073109"/>
            <a:chOff x="6644608" y="1759768"/>
            <a:chExt cx="3481222" cy="4073109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8190130" y="1759768"/>
              <a:ext cx="1935700" cy="1313273"/>
              <a:chOff x="7041222" y="2729976"/>
              <a:chExt cx="1311087" cy="883401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1222" y="2729976"/>
                <a:ext cx="1311087" cy="883401"/>
              </a:xfrm>
              <a:prstGeom prst="rect">
                <a:avLst/>
              </a:prstGeom>
            </p:spPr>
          </p:pic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6514" y="2809962"/>
                <a:ext cx="1177602" cy="740570"/>
              </a:xfrm>
              <a:prstGeom prst="rect">
                <a:avLst/>
              </a:prstGeom>
            </p:spPr>
          </p:pic>
        </p:grpSp>
        <p:grpSp>
          <p:nvGrpSpPr>
            <p:cNvPr id="17" name="Gruppieren 16"/>
            <p:cNvGrpSpPr/>
            <p:nvPr/>
          </p:nvGrpSpPr>
          <p:grpSpPr>
            <a:xfrm>
              <a:off x="7403962" y="3138959"/>
              <a:ext cx="1936800" cy="1314000"/>
              <a:chOff x="3007754" y="2819948"/>
              <a:chExt cx="1311087" cy="883401"/>
            </a:xfrm>
          </p:grpSpPr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7754" y="2819948"/>
                <a:ext cx="1311087" cy="883401"/>
              </a:xfrm>
              <a:prstGeom prst="rect">
                <a:avLst/>
              </a:prstGeom>
            </p:spPr>
          </p:pic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308" y="2898848"/>
                <a:ext cx="1152611" cy="725599"/>
              </a:xfrm>
              <a:prstGeom prst="rect">
                <a:avLst/>
              </a:prstGeom>
            </p:spPr>
          </p:pic>
        </p:grpSp>
        <p:grpSp>
          <p:nvGrpSpPr>
            <p:cNvPr id="20" name="Gruppieren 19"/>
            <p:cNvGrpSpPr/>
            <p:nvPr/>
          </p:nvGrpSpPr>
          <p:grpSpPr>
            <a:xfrm>
              <a:off x="6644608" y="4518877"/>
              <a:ext cx="1936800" cy="1314000"/>
              <a:chOff x="3374303" y="3964811"/>
              <a:chExt cx="1360681" cy="812184"/>
            </a:xfrm>
          </p:grpSpPr>
          <p:pic>
            <p:nvPicPr>
              <p:cNvPr id="21" name="Picture 2" descr="2016-05-18 09_15_26-SAP S4HANA Procurement to Pay - Case Study 3 [Kompatibilitätsmodus] - Wor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287" y="4041948"/>
                <a:ext cx="1209747" cy="632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4303" y="3964811"/>
                <a:ext cx="1360681" cy="812184"/>
              </a:xfrm>
              <a:prstGeom prst="rect">
                <a:avLst/>
              </a:prstGeom>
            </p:spPr>
          </p:pic>
        </p:grpSp>
      </p:grpSp>
      <p:grpSp>
        <p:nvGrpSpPr>
          <p:cNvPr id="9" name="Gruppieren 8"/>
          <p:cNvGrpSpPr/>
          <p:nvPr/>
        </p:nvGrpSpPr>
        <p:grpSpPr>
          <a:xfrm>
            <a:off x="10514701" y="5267862"/>
            <a:ext cx="1279685" cy="1200156"/>
            <a:chOff x="10514701" y="5267862"/>
            <a:chExt cx="1279685" cy="1200156"/>
          </a:xfrm>
        </p:grpSpPr>
        <p:sp>
          <p:nvSpPr>
            <p:cNvPr id="26" name="Ellipse 25"/>
            <p:cNvSpPr/>
            <p:nvPr/>
          </p:nvSpPr>
          <p:spPr>
            <a:xfrm>
              <a:off x="10796474" y="5776818"/>
              <a:ext cx="691200" cy="691200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rgbClr val="92D050"/>
                  </a:solidFill>
                  <a:effectLst/>
                </a:rPr>
                <a:t>SAP FIORI</a:t>
              </a:r>
              <a:endParaRPr lang="de-DE" sz="800" b="1" cap="none" spc="0" dirty="0">
                <a:ln w="50800"/>
                <a:solidFill>
                  <a:srgbClr val="92D050"/>
                </a:solidFill>
                <a:effectLst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11103186" y="5267862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Real-Time Simplification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28" name="Ellipse 27"/>
            <p:cNvSpPr>
              <a:spLocks/>
            </p:cNvSpPr>
            <p:nvPr/>
          </p:nvSpPr>
          <p:spPr>
            <a:xfrm>
              <a:off x="10514701" y="5267862"/>
              <a:ext cx="691200" cy="69120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DE" sz="800" b="1" cap="none" spc="0" dirty="0" smtClean="0">
                  <a:ln w="50800"/>
                  <a:solidFill>
                    <a:schemeClr val="bg2"/>
                  </a:solidFill>
                  <a:effectLst/>
                </a:rPr>
                <a:t>SAP HANA</a:t>
              </a:r>
              <a:endParaRPr lang="de-DE" sz="800" b="1" cap="none" spc="0" dirty="0">
                <a:ln w="50800"/>
                <a:solidFill>
                  <a:schemeClr val="bg2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5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8"/>
            <a:ext cx="11545200" cy="4392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666666"/>
                </a:solidFill>
              </a:rPr>
              <a:t>SAP </a:t>
            </a:r>
            <a:r>
              <a:rPr lang="de-DE" dirty="0">
                <a:solidFill>
                  <a:srgbClr val="666666"/>
                </a:solidFill>
              </a:rPr>
              <a:t>– The Intelligent Enterprise </a:t>
            </a: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>
                <a:solidFill>
                  <a:srgbClr val="666666"/>
                </a:solidFill>
              </a:rPr>
              <a:t>	Fast </a:t>
            </a:r>
            <a:r>
              <a:rPr lang="de-DE" dirty="0">
                <a:solidFill>
                  <a:srgbClr val="666666"/>
                </a:solidFill>
              </a:rPr>
              <a:t>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</a:t>
            </a:r>
            <a:r>
              <a:rPr lang="de-DE" dirty="0" smtClean="0">
                <a:solidFill>
                  <a:srgbClr val="666666"/>
                </a:solidFill>
              </a:rPr>
              <a:t>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 err="1">
                <a:solidFill>
                  <a:srgbClr val="666666"/>
                </a:solidFill>
              </a:rPr>
              <a:t>What´s</a:t>
            </a:r>
            <a:r>
              <a:rPr lang="de-DE" dirty="0">
                <a:solidFill>
                  <a:srgbClr val="666666"/>
                </a:solidFill>
              </a:rPr>
              <a:t> New?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>
                <a:solidFill>
                  <a:srgbClr val="0070C0"/>
                </a:solidFill>
              </a:rPr>
              <a:t>Transition to SAP 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42158" y="2168710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42158" y="3257644"/>
            <a:ext cx="3862252" cy="417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142158" y="1619525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142158" y="2713177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17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to SAP S/4HANA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/>
          <a:srcRect l="12462" t="1128" r="8617" b="11900"/>
          <a:stretch/>
        </p:blipFill>
        <p:spPr>
          <a:xfrm>
            <a:off x="9142799" y="2246358"/>
            <a:ext cx="841846" cy="576000"/>
          </a:xfrm>
          <a:prstGeom prst="rect">
            <a:avLst/>
          </a:prstGeom>
        </p:spPr>
      </p:pic>
      <p:sp>
        <p:nvSpPr>
          <p:cNvPr id="24" name="Abgerundetes Rechteck 23"/>
          <p:cNvSpPr/>
          <p:nvPr/>
        </p:nvSpPr>
        <p:spPr>
          <a:xfrm>
            <a:off x="1293342" y="1994860"/>
            <a:ext cx="8929816" cy="1089660"/>
          </a:xfrm>
          <a:prstGeom prst="roundRect">
            <a:avLst/>
          </a:prstGeom>
          <a:noFill/>
          <a:ln w="12700">
            <a:solidFill>
              <a:srgbClr val="005EA3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DE" sz="2000" cap="none" spc="0" dirty="0" smtClean="0">
                <a:ln w="50800"/>
                <a:solidFill>
                  <a:srgbClr val="FF9E00"/>
                </a:solidFill>
                <a:effectLst/>
              </a:rPr>
              <a:t>			     </a:t>
            </a:r>
            <a:r>
              <a:rPr lang="de-DE" sz="2000" cap="none" spc="0" dirty="0" smtClean="0">
                <a:ln w="50800"/>
                <a:solidFill>
                  <a:srgbClr val="FF9E00"/>
                </a:solidFill>
                <a:effectLst/>
              </a:rPr>
              <a:t>ERP System</a:t>
            </a:r>
            <a:endParaRPr lang="en-DE" sz="2000" cap="none" spc="0" dirty="0" smtClean="0">
              <a:ln w="50800"/>
              <a:solidFill>
                <a:srgbClr val="FF9E00"/>
              </a:solidFill>
              <a:effectLst/>
            </a:endParaRPr>
          </a:p>
          <a:p>
            <a:r>
              <a:rPr lang="en-DE" sz="2000" dirty="0" smtClean="0">
                <a:ln w="50800"/>
                <a:solidFill>
                  <a:srgbClr val="FF9E00"/>
                </a:solidFill>
              </a:rPr>
              <a:t>			     </a:t>
            </a:r>
            <a:r>
              <a:rPr lang="de-DE" sz="2000" dirty="0" smtClean="0">
                <a:ln w="50800"/>
                <a:solidFill>
                  <a:srgbClr val="FF9E00"/>
                </a:solidFill>
              </a:rPr>
              <a:t>Non-SAP System</a:t>
            </a:r>
          </a:p>
          <a:p>
            <a:endParaRPr lang="en-US" sz="1800" cap="none" spc="0" dirty="0">
              <a:ln w="50800"/>
              <a:solidFill>
                <a:srgbClr val="FF9E00"/>
              </a:solidFill>
              <a:effectLst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1361232" y="2079989"/>
            <a:ext cx="2994637" cy="919401"/>
          </a:xfrm>
          <a:prstGeom prst="round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2400" b="1" cap="none" spc="0" dirty="0">
                <a:ln w="50800"/>
                <a:solidFill>
                  <a:srgbClr val="005EA3"/>
                </a:solidFill>
                <a:effectLst/>
              </a:rPr>
              <a:t>New</a:t>
            </a:r>
          </a:p>
          <a:p>
            <a:pPr algn="ctr"/>
            <a:r>
              <a:rPr lang="de-DE" sz="2400" b="1" dirty="0">
                <a:ln w="50800"/>
                <a:solidFill>
                  <a:srgbClr val="005EA3"/>
                </a:solidFill>
              </a:rPr>
              <a:t>Implementation</a:t>
            </a:r>
            <a:endParaRPr lang="de-DE" sz="2400" b="1" cap="none" spc="0" dirty="0">
              <a:ln w="50800"/>
              <a:solidFill>
                <a:srgbClr val="005EA3"/>
              </a:solidFill>
              <a:effectLst/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3"/>
          <a:srcRect l="9708" t="9939" r="7265" b="12239"/>
          <a:stretch/>
        </p:blipFill>
        <p:spPr>
          <a:xfrm>
            <a:off x="8217061" y="2246358"/>
            <a:ext cx="781715" cy="576000"/>
          </a:xfrm>
          <a:prstGeom prst="rect">
            <a:avLst/>
          </a:prstGeom>
        </p:spPr>
      </p:pic>
      <p:sp>
        <p:nvSpPr>
          <p:cNvPr id="17" name="Abgerundetes Rechteck 16"/>
          <p:cNvSpPr/>
          <p:nvPr/>
        </p:nvSpPr>
        <p:spPr>
          <a:xfrm>
            <a:off x="1293341" y="3281408"/>
            <a:ext cx="8929816" cy="1089660"/>
          </a:xfrm>
          <a:prstGeom prst="roundRect">
            <a:avLst/>
          </a:prstGeom>
          <a:noFill/>
          <a:ln w="12700">
            <a:solidFill>
              <a:srgbClr val="005EA3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DE" sz="2000" cap="none" spc="0" dirty="0" smtClean="0">
                <a:ln w="50800"/>
                <a:solidFill>
                  <a:srgbClr val="FF9E00"/>
                </a:solidFill>
                <a:effectLst/>
              </a:rPr>
              <a:t>			     </a:t>
            </a:r>
            <a:r>
              <a:rPr lang="de-DE" sz="2000" cap="none" spc="0" dirty="0" smtClean="0">
                <a:ln w="50800"/>
                <a:solidFill>
                  <a:srgbClr val="FF9E00"/>
                </a:solidFill>
                <a:effectLst/>
              </a:rPr>
              <a:t>ERP System</a:t>
            </a:r>
            <a:endParaRPr lang="en-DE" sz="2000" cap="none" spc="0" dirty="0" smtClean="0">
              <a:ln w="50800"/>
              <a:solidFill>
                <a:srgbClr val="FF9E00"/>
              </a:solidFill>
              <a:effectLst/>
            </a:endParaRPr>
          </a:p>
          <a:p>
            <a:r>
              <a:rPr lang="en-DE" sz="2000" dirty="0" smtClean="0">
                <a:ln w="50800"/>
                <a:solidFill>
                  <a:srgbClr val="FF9E00"/>
                </a:solidFill>
              </a:rPr>
              <a:t>			     </a:t>
            </a:r>
            <a:r>
              <a:rPr lang="de-DE" sz="2000" dirty="0" smtClean="0">
                <a:ln w="50800"/>
                <a:solidFill>
                  <a:srgbClr val="FF9E00"/>
                </a:solidFill>
              </a:rPr>
              <a:t>Non-SAP </a:t>
            </a:r>
            <a:r>
              <a:rPr lang="de-DE" sz="2000" dirty="0">
                <a:ln w="50800"/>
                <a:solidFill>
                  <a:srgbClr val="FF9E00"/>
                </a:solidFill>
              </a:rPr>
              <a:t>System</a:t>
            </a:r>
          </a:p>
          <a:p>
            <a:endParaRPr lang="en-US" sz="1800" cap="none" spc="0" dirty="0">
              <a:ln w="50800"/>
              <a:solidFill>
                <a:srgbClr val="FF9E00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>
          <a:xfrm>
            <a:off x="1361232" y="3366537"/>
            <a:ext cx="2994638" cy="919401"/>
          </a:xfrm>
          <a:prstGeom prst="round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en-DE" sz="2400" b="1" cap="none" spc="0" dirty="0" smtClean="0">
                <a:ln w="50800"/>
                <a:solidFill>
                  <a:srgbClr val="005EA3"/>
                </a:solidFill>
                <a:effectLst/>
              </a:rPr>
              <a:t>System</a:t>
            </a:r>
          </a:p>
          <a:p>
            <a:pPr algn="ctr"/>
            <a:r>
              <a:rPr lang="en-DE" sz="2400" b="1" cap="none" spc="0" dirty="0" smtClean="0">
                <a:ln w="50800"/>
                <a:solidFill>
                  <a:srgbClr val="005EA3"/>
                </a:solidFill>
                <a:effectLst/>
              </a:rPr>
              <a:t>Conversion</a:t>
            </a:r>
            <a:endParaRPr lang="de-DE" sz="2400" b="1" cap="none" spc="0" dirty="0">
              <a:ln w="50800"/>
              <a:solidFill>
                <a:srgbClr val="005EA3"/>
              </a:solidFill>
              <a:effectLst/>
            </a:endParaRPr>
          </a:p>
        </p:txBody>
      </p:sp>
      <p:sp>
        <p:nvSpPr>
          <p:cNvPr id="32" name="Abgerundetes Rechteck 31"/>
          <p:cNvSpPr/>
          <p:nvPr/>
        </p:nvSpPr>
        <p:spPr>
          <a:xfrm>
            <a:off x="1292027" y="4564466"/>
            <a:ext cx="8929816" cy="1089660"/>
          </a:xfrm>
          <a:prstGeom prst="roundRect">
            <a:avLst/>
          </a:prstGeom>
          <a:noFill/>
          <a:ln w="12700">
            <a:solidFill>
              <a:srgbClr val="005EA3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DE" sz="2000" cap="none" spc="0" dirty="0" smtClean="0">
                <a:ln w="50800"/>
                <a:solidFill>
                  <a:srgbClr val="FF9E00"/>
                </a:solidFill>
                <a:effectLst/>
              </a:rPr>
              <a:t>			     E</a:t>
            </a:r>
            <a:r>
              <a:rPr lang="de-DE" sz="2000" cap="none" spc="0" dirty="0" smtClean="0">
                <a:ln w="50800"/>
                <a:solidFill>
                  <a:srgbClr val="FF9E00"/>
                </a:solidFill>
                <a:effectLst/>
              </a:rPr>
              <a:t>RP </a:t>
            </a:r>
            <a:r>
              <a:rPr lang="de-DE" sz="2000" cap="none" spc="0" dirty="0">
                <a:ln w="50800"/>
                <a:solidFill>
                  <a:srgbClr val="FF9E00"/>
                </a:solidFill>
                <a:effectLst/>
              </a:rPr>
              <a:t>System</a:t>
            </a:r>
          </a:p>
          <a:p>
            <a:r>
              <a:rPr lang="en-DE" sz="2000" dirty="0" smtClean="0">
                <a:ln w="50800"/>
                <a:solidFill>
                  <a:srgbClr val="FF9E00"/>
                </a:solidFill>
              </a:rPr>
              <a:t>			     </a:t>
            </a:r>
            <a:r>
              <a:rPr lang="de-DE" sz="2000" dirty="0" smtClean="0">
                <a:ln w="50800"/>
                <a:solidFill>
                  <a:srgbClr val="FF9E00"/>
                </a:solidFill>
              </a:rPr>
              <a:t>Non-SAP </a:t>
            </a:r>
            <a:r>
              <a:rPr lang="de-DE" sz="2000" dirty="0">
                <a:ln w="50800"/>
                <a:solidFill>
                  <a:srgbClr val="FF9E00"/>
                </a:solidFill>
              </a:rPr>
              <a:t>System</a:t>
            </a:r>
          </a:p>
          <a:p>
            <a:endParaRPr lang="en-US" sz="1800" cap="none" spc="0" dirty="0">
              <a:ln w="50800"/>
              <a:solidFill>
                <a:srgbClr val="FF9E00"/>
              </a:solidFill>
              <a:effectLst/>
            </a:endParaRPr>
          </a:p>
        </p:txBody>
      </p:sp>
      <p:sp>
        <p:nvSpPr>
          <p:cNvPr id="33" name="Abgerundetes Rechteck 32"/>
          <p:cNvSpPr/>
          <p:nvPr/>
        </p:nvSpPr>
        <p:spPr>
          <a:xfrm>
            <a:off x="1359918" y="4649595"/>
            <a:ext cx="2995952" cy="919401"/>
          </a:xfrm>
          <a:prstGeom prst="round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en-DE" sz="2400" b="1" cap="none" spc="0" dirty="0" smtClean="0">
                <a:ln w="50800"/>
                <a:solidFill>
                  <a:srgbClr val="005EA3"/>
                </a:solidFill>
                <a:effectLst/>
              </a:rPr>
              <a:t>Landscape</a:t>
            </a:r>
          </a:p>
          <a:p>
            <a:pPr algn="ctr"/>
            <a:r>
              <a:rPr lang="en-DE" sz="2400" b="1" dirty="0" smtClean="0">
                <a:ln w="50800"/>
                <a:solidFill>
                  <a:srgbClr val="005EA3"/>
                </a:solidFill>
              </a:rPr>
              <a:t>Transformation</a:t>
            </a:r>
            <a:endParaRPr lang="de-DE" sz="2400" b="1" cap="none" spc="0" dirty="0">
              <a:ln w="50800"/>
              <a:solidFill>
                <a:srgbClr val="005EA3"/>
              </a:solidFill>
              <a:effectLst/>
            </a:endParaRPr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2"/>
          <a:srcRect l="12462" t="1128" r="8617" b="11900"/>
          <a:stretch/>
        </p:blipFill>
        <p:spPr>
          <a:xfrm>
            <a:off x="9142799" y="4801998"/>
            <a:ext cx="841846" cy="57600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3"/>
          <a:srcRect l="9708" t="9939" r="7265" b="12239"/>
          <a:stretch/>
        </p:blipFill>
        <p:spPr>
          <a:xfrm>
            <a:off x="8217061" y="4801998"/>
            <a:ext cx="781715" cy="57600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3"/>
          <a:srcRect l="9708" t="9939" r="7265" b="12239"/>
          <a:stretch/>
        </p:blipFill>
        <p:spPr>
          <a:xfrm>
            <a:off x="8217060" y="3536493"/>
            <a:ext cx="78171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Scenario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description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b="1" dirty="0"/>
              <a:t>New implementation </a:t>
            </a:r>
            <a:r>
              <a:rPr lang="en-US" dirty="0"/>
              <a:t>of SAP S/4HANA</a:t>
            </a:r>
          </a:p>
          <a:p>
            <a:r>
              <a:rPr lang="en-US" dirty="0"/>
              <a:t>e.g. for customers migrating a legacy </a:t>
            </a:r>
            <a:r>
              <a:rPr lang="en-US" dirty="0" smtClean="0"/>
              <a:t>system</a:t>
            </a:r>
          </a:p>
          <a:p>
            <a:pPr marL="0" indent="0">
              <a:buNone/>
            </a:pPr>
            <a:r>
              <a:rPr lang="en-US" dirty="0" smtClean="0"/>
              <a:t>   (also known </a:t>
            </a:r>
            <a:r>
              <a:rPr lang="de-DE" dirty="0" err="1" smtClean="0"/>
              <a:t>as</a:t>
            </a:r>
            <a:r>
              <a:rPr lang="de-DE" dirty="0" smtClean="0"/>
              <a:t> “</a:t>
            </a:r>
            <a:r>
              <a:rPr lang="de-DE" dirty="0" err="1" smtClean="0"/>
              <a:t>greenfield</a:t>
            </a:r>
            <a:r>
              <a:rPr lang="de-DE" dirty="0" smtClean="0"/>
              <a:t>” </a:t>
            </a:r>
            <a:r>
              <a:rPr lang="de-DE" dirty="0" err="1" smtClean="0"/>
              <a:t>approach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sz="1400" b="1" dirty="0"/>
          </a:p>
          <a:p>
            <a:pPr marL="0" indent="0">
              <a:buNone/>
            </a:pP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Benefits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for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the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/>
              <a:t>Reengineering and process simplification </a:t>
            </a:r>
            <a:r>
              <a:rPr lang="en-US" dirty="0" smtClean="0"/>
              <a:t>based </a:t>
            </a:r>
            <a:r>
              <a:rPr lang="de-DE" dirty="0" smtClean="0"/>
              <a:t>on</a:t>
            </a:r>
            <a:endParaRPr lang="en-DE" dirty="0" smtClean="0"/>
          </a:p>
          <a:p>
            <a:pPr marL="0" indent="0">
              <a:buNone/>
            </a:pPr>
            <a:r>
              <a:rPr lang="en-DE" dirty="0" smtClean="0"/>
              <a:t>   </a:t>
            </a:r>
            <a:r>
              <a:rPr lang="de-DE" dirty="0" err="1" smtClean="0"/>
              <a:t>ready</a:t>
            </a:r>
            <a:r>
              <a:rPr lang="de-DE" dirty="0" smtClean="0"/>
              <a:t>-</a:t>
            </a:r>
            <a:r>
              <a:rPr lang="de-DE" dirty="0" err="1" smtClean="0"/>
              <a:t>to</a:t>
            </a:r>
            <a:r>
              <a:rPr lang="de-DE" dirty="0" smtClean="0"/>
              <a:t>-run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endParaRPr lang="de-DE" dirty="0" smtClean="0"/>
          </a:p>
          <a:p>
            <a:r>
              <a:rPr lang="en-US" dirty="0" smtClean="0"/>
              <a:t>Predefined </a:t>
            </a:r>
            <a:r>
              <a:rPr lang="en-US" dirty="0"/>
              <a:t>migration objects &amp; best </a:t>
            </a:r>
            <a:r>
              <a:rPr lang="en-US" dirty="0" smtClean="0"/>
              <a:t>practices </a:t>
            </a:r>
            <a:r>
              <a:rPr lang="de-DE" dirty="0" err="1" smtClean="0"/>
              <a:t>available</a:t>
            </a:r>
            <a:endParaRPr lang="en-DE" dirty="0"/>
          </a:p>
          <a:p>
            <a:pPr marL="0" indent="0">
              <a:buNone/>
            </a:pPr>
            <a:r>
              <a:rPr lang="en-DE" dirty="0" smtClean="0"/>
              <a:t> 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r>
              <a:rPr lang="en-US" dirty="0" smtClean="0"/>
              <a:t>Reduce </a:t>
            </a:r>
            <a:r>
              <a:rPr lang="en-US" dirty="0"/>
              <a:t>time to value and customer total cost </a:t>
            </a:r>
            <a:r>
              <a:rPr lang="en-US" dirty="0" smtClean="0"/>
              <a:t>of </a:t>
            </a:r>
            <a:r>
              <a:rPr lang="de-DE" dirty="0" err="1" smtClean="0"/>
              <a:t>ownership</a:t>
            </a:r>
            <a:endParaRPr lang="de-DE" dirty="0"/>
          </a:p>
          <a:p>
            <a:r>
              <a:rPr lang="en-US" dirty="0"/>
              <a:t>Rapid adoption of new innovations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Project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duration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parameters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/>
              <a:t>Number of data migration objects (Material, </a:t>
            </a:r>
            <a:r>
              <a:rPr lang="de-DE" dirty="0"/>
              <a:t>Customer, </a:t>
            </a:r>
            <a:r>
              <a:rPr lang="de-DE" dirty="0" err="1"/>
              <a:t>Vendor</a:t>
            </a:r>
            <a:r>
              <a:rPr lang="de-DE" dirty="0"/>
              <a:t>, etc.)</a:t>
            </a:r>
          </a:p>
          <a:p>
            <a:r>
              <a:rPr lang="en-US" dirty="0"/>
              <a:t>Volume and complexity per data migration object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to SAP S/4HANA </a:t>
            </a:r>
            <a:br>
              <a:rPr lang="de-DE" dirty="0"/>
            </a:br>
            <a:r>
              <a:rPr lang="de-DE" sz="2400" b="0" dirty="0"/>
              <a:t>New Implementation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244618" y="1686988"/>
            <a:ext cx="4624582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Clr>
                <a:srgbClr val="FFC000"/>
              </a:buClr>
              <a:buAutoNum type="arabicPeriod"/>
            </a:pPr>
            <a:r>
              <a:rPr lang="de-DE" sz="1600" dirty="0"/>
              <a:t>Installation SAP S/4HANA</a:t>
            </a:r>
          </a:p>
          <a:p>
            <a:pPr marL="228600" indent="-228600">
              <a:buClr>
                <a:srgbClr val="FFC000"/>
              </a:buClr>
              <a:buAutoNum type="arabicPeriod"/>
            </a:pPr>
            <a:r>
              <a:rPr lang="de-DE" sz="1600" dirty="0"/>
              <a:t>Initial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load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source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endParaRPr lang="de-DE" sz="1600" dirty="0"/>
          </a:p>
          <a:p>
            <a:pPr marL="228600" indent="-228600">
              <a:buAutoNum type="arabicPeriod"/>
            </a:pPr>
            <a:endParaRPr lang="de-DE" sz="1600" dirty="0"/>
          </a:p>
          <a:p>
            <a:r>
              <a:rPr lang="de-DE" sz="1600" dirty="0"/>
              <a:t>Tools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: </a:t>
            </a:r>
            <a:r>
              <a:rPr lang="en-US" sz="1600" b="1" dirty="0"/>
              <a:t>SAP Data Services (SAP DS)                       	      </a:t>
            </a:r>
            <a:r>
              <a:rPr lang="en-US" sz="1600" dirty="0"/>
              <a:t>for On-Premise</a:t>
            </a:r>
          </a:p>
          <a:p>
            <a:r>
              <a:rPr lang="en-US" sz="1600" b="1" dirty="0"/>
              <a:t>                         </a:t>
            </a:r>
            <a:r>
              <a:rPr lang="de-DE" sz="1600" b="1" dirty="0"/>
              <a:t>SAP </a:t>
            </a:r>
            <a:r>
              <a:rPr lang="de-DE" sz="1600" b="1" dirty="0" err="1"/>
              <a:t>Landscape</a:t>
            </a:r>
            <a:r>
              <a:rPr lang="de-DE" sz="1600" b="1" dirty="0"/>
              <a:t> Transformation     	      (SAP LT) </a:t>
            </a:r>
            <a:r>
              <a:rPr lang="de-DE" sz="1600" dirty="0" err="1"/>
              <a:t>for</a:t>
            </a:r>
            <a:r>
              <a:rPr lang="de-DE" sz="1600" dirty="0"/>
              <a:t> Cloud 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1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7434924" y="3758640"/>
            <a:ext cx="4128080" cy="2395075"/>
            <a:chOff x="7434924" y="3758640"/>
            <a:chExt cx="4128080" cy="2395075"/>
          </a:xfrm>
        </p:grpSpPr>
        <p:sp>
          <p:nvSpPr>
            <p:cNvPr id="23" name="Abgerundetes Rechteck 22"/>
            <p:cNvSpPr/>
            <p:nvPr/>
          </p:nvSpPr>
          <p:spPr>
            <a:xfrm>
              <a:off x="7434924" y="4126319"/>
              <a:ext cx="1750640" cy="715089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>
                <a:buClr>
                  <a:srgbClr val="FFC000"/>
                </a:buClr>
              </a:pPr>
              <a:r>
                <a:rPr lang="en-US" sz="1200" b="1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L</a:t>
              </a:r>
              <a:r>
                <a:rPr lang="en-DE" sz="1200" b="1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egacy</a:t>
              </a:r>
            </a:p>
            <a:p>
              <a:pPr algn="ctr">
                <a:buClr>
                  <a:srgbClr val="FFC000"/>
                </a:buClr>
              </a:pPr>
              <a:r>
                <a:rPr lang="en-DE" sz="1200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Any customer</a:t>
              </a:r>
            </a:p>
            <a:p>
              <a:pPr algn="ctr">
                <a:buClr>
                  <a:srgbClr val="FFC000"/>
                </a:buClr>
              </a:pPr>
              <a:r>
                <a:rPr lang="en-DE" sz="1200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legacy system</a:t>
              </a:r>
              <a:endParaRPr lang="en-US" sz="12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7862097" y="3758640"/>
              <a:ext cx="3700907" cy="2395075"/>
              <a:chOff x="5185789" y="2406128"/>
              <a:chExt cx="3700907" cy="2395075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6666354" y="3218545"/>
                <a:ext cx="2220342" cy="1582658"/>
                <a:chOff x="1183081" y="2540900"/>
                <a:chExt cx="2220342" cy="1885544"/>
              </a:xfrm>
            </p:grpSpPr>
            <p:sp>
              <p:nvSpPr>
                <p:cNvPr id="11" name="Abgerundetes Rechteck 10"/>
                <p:cNvSpPr/>
                <p:nvPr/>
              </p:nvSpPr>
              <p:spPr>
                <a:xfrm>
                  <a:off x="1183081" y="3026825"/>
                  <a:ext cx="2220342" cy="1399619"/>
                </a:xfrm>
                <a:prstGeom prst="round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rtlCol="0" anchor="ctr">
                  <a:spAutoFit/>
                  <a:scene3d>
                    <a:camera prst="orthographicFront"/>
                    <a:lightRig rig="balanced" dir="t">
                      <a:rot lat="0" lon="0" rev="2100000"/>
                    </a:lightRig>
                  </a:scene3d>
                  <a:sp3d prstMaterial="metal">
                    <a:contourClr>
                      <a:schemeClr val="bg2"/>
                    </a:contourClr>
                  </a:sp3d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Fiori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S/4HANA Core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HANA</a:t>
                  </a:r>
                  <a:endParaRPr lang="en-US" sz="1400" b="1" kern="0" dirty="0">
                    <a:solidFill>
                      <a:srgbClr val="0070C0"/>
                    </a:solidFill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12" name="Grafik 1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462" t="1128" r="8617" b="11900"/>
                <a:stretch/>
              </p:blipFill>
              <p:spPr>
                <a:xfrm>
                  <a:off x="2329425" y="2540900"/>
                  <a:ext cx="757329" cy="570432"/>
                </a:xfrm>
                <a:prstGeom prst="rect">
                  <a:avLst/>
                </a:prstGeom>
              </p:spPr>
            </p:pic>
            <p:pic>
              <p:nvPicPr>
                <p:cNvPr id="13" name="Grafik 1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708" t="9939" r="7265" b="12239"/>
                <a:stretch/>
              </p:blipFill>
              <p:spPr>
                <a:xfrm>
                  <a:off x="1497928" y="2540900"/>
                  <a:ext cx="731374" cy="569238"/>
                </a:xfrm>
                <a:prstGeom prst="rect">
                  <a:avLst/>
                </a:prstGeom>
              </p:spPr>
            </p:pic>
          </p:grpSp>
          <p:pic>
            <p:nvPicPr>
              <p:cNvPr id="10" name="Grafik 9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5789" y="2406128"/>
                <a:ext cx="892916" cy="435600"/>
              </a:xfrm>
              <a:prstGeom prst="rect">
                <a:avLst/>
              </a:prstGeom>
            </p:spPr>
          </p:pic>
          <p:cxnSp>
            <p:nvCxnSpPr>
              <p:cNvPr id="8" name="Gewinkelte Verbindung 7"/>
              <p:cNvCxnSpPr>
                <a:endCxn id="11" idx="1"/>
              </p:cNvCxnSpPr>
              <p:nvPr/>
            </p:nvCxnSpPr>
            <p:spPr>
              <a:xfrm rot="16200000" flipH="1">
                <a:off x="5787889" y="3335342"/>
                <a:ext cx="724513" cy="1032418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15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Scenario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description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 smtClean="0"/>
              <a:t>Customers </a:t>
            </a:r>
            <a:r>
              <a:rPr lang="en-US" dirty="0"/>
              <a:t>who want to </a:t>
            </a:r>
            <a:r>
              <a:rPr lang="en-US" b="1" dirty="0"/>
              <a:t>convert </a:t>
            </a:r>
            <a:r>
              <a:rPr lang="en-US" dirty="0"/>
              <a:t>their </a:t>
            </a:r>
            <a:r>
              <a:rPr lang="en-US" b="1" dirty="0"/>
              <a:t>current </a:t>
            </a:r>
            <a:r>
              <a:rPr lang="de-DE" b="1" dirty="0" err="1" smtClean="0"/>
              <a:t>system</a:t>
            </a:r>
            <a:endParaRPr lang="en-DE" b="1" dirty="0"/>
          </a:p>
          <a:p>
            <a:pPr marL="0" indent="0">
              <a:buNone/>
            </a:pPr>
            <a:r>
              <a:rPr lang="en-DE" b="1" dirty="0"/>
              <a:t> </a:t>
            </a:r>
            <a:r>
              <a:rPr lang="en-DE" b="1" dirty="0" smtClean="0"/>
              <a:t> 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/>
              <a:t>an SAP S/4HANA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b="1" dirty="0"/>
              <a:t>Database</a:t>
            </a:r>
            <a:r>
              <a:rPr lang="de-DE" dirty="0"/>
              <a:t>, </a:t>
            </a:r>
            <a:r>
              <a:rPr lang="en-US" b="1" dirty="0"/>
              <a:t>SAP NetWeaver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b="1" dirty="0"/>
              <a:t>application </a:t>
            </a:r>
            <a:r>
              <a:rPr lang="en-US" dirty="0" smtClean="0"/>
              <a:t>transition</a:t>
            </a:r>
            <a:endParaRPr lang="en-DE" dirty="0" smtClean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en-US" dirty="0" smtClean="0"/>
              <a:t>in </a:t>
            </a:r>
            <a:r>
              <a:rPr lang="en-US" dirty="0"/>
              <a:t>one </a:t>
            </a:r>
            <a:r>
              <a:rPr lang="de-DE" dirty="0" err="1"/>
              <a:t>step</a:t>
            </a:r>
            <a:endParaRPr lang="de-DE" dirty="0"/>
          </a:p>
          <a:p>
            <a:pPr marL="0" indent="0">
              <a:buNone/>
            </a:pPr>
            <a:endParaRPr lang="de-DE" sz="1400" b="1" dirty="0"/>
          </a:p>
          <a:p>
            <a:pPr marL="0" indent="0">
              <a:buNone/>
            </a:pP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Benefits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for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the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de-DE" dirty="0" smtClean="0"/>
              <a:t>Migration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 smtClean="0"/>
              <a:t>reimplementation</a:t>
            </a:r>
            <a:endParaRPr lang="de-DE" dirty="0"/>
          </a:p>
          <a:p>
            <a:r>
              <a:rPr lang="en-US" dirty="0"/>
              <a:t>No disruption for existing business processes</a:t>
            </a:r>
          </a:p>
          <a:p>
            <a:r>
              <a:rPr lang="en-US" dirty="0" smtClean="0"/>
              <a:t>Reevaluation </a:t>
            </a:r>
            <a:r>
              <a:rPr lang="en-US" dirty="0"/>
              <a:t>of customization and existing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flows</a:t>
            </a:r>
            <a:endParaRPr lang="de-DE" dirty="0"/>
          </a:p>
          <a:p>
            <a:endParaRPr lang="en-US" sz="1400" dirty="0"/>
          </a:p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Project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duration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parameters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 smtClean="0"/>
              <a:t>Technical</a:t>
            </a:r>
            <a:r>
              <a:rPr lang="en-US" dirty="0"/>
              <a:t>: Number of systems and source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r>
              <a:rPr lang="en-US" dirty="0"/>
              <a:t>Functional: Number of company codes, </a:t>
            </a:r>
            <a:r>
              <a:rPr lang="en-US" dirty="0" smtClean="0"/>
              <a:t>ledgers,</a:t>
            </a:r>
            <a:endParaRPr lang="en-DE" dirty="0" smtClean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de-DE" dirty="0" err="1" smtClean="0"/>
              <a:t>operating</a:t>
            </a:r>
            <a:r>
              <a:rPr lang="de-DE" dirty="0" smtClean="0"/>
              <a:t> </a:t>
            </a:r>
            <a:r>
              <a:rPr lang="de-DE" dirty="0" err="1"/>
              <a:t>concerns</a:t>
            </a:r>
            <a:r>
              <a:rPr lang="de-DE" dirty="0"/>
              <a:t>, etc.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to SAP S/4HANA </a:t>
            </a:r>
            <a:br>
              <a:rPr lang="de-DE" dirty="0"/>
            </a:br>
            <a:r>
              <a:rPr lang="de-DE" sz="2400" b="0" dirty="0"/>
              <a:t>System </a:t>
            </a:r>
            <a:r>
              <a:rPr lang="en-DE" sz="2400" b="0" dirty="0" err="1"/>
              <a:t>C</a:t>
            </a:r>
            <a:r>
              <a:rPr lang="de-DE" sz="2400" b="0" dirty="0" err="1" smtClean="0"/>
              <a:t>onversion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243200" y="1691078"/>
            <a:ext cx="4626000" cy="2048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spcAft>
                <a:spcPts val="600"/>
              </a:spcAft>
              <a:buClr>
                <a:srgbClr val="FFC000"/>
              </a:buClr>
              <a:buAutoNum type="arabicPeriod"/>
            </a:pPr>
            <a:r>
              <a:rPr lang="de-DE" sz="1600" dirty="0"/>
              <a:t>Check </a:t>
            </a:r>
            <a:r>
              <a:rPr lang="de-DE" sz="1600" dirty="0" err="1"/>
              <a:t>add-ons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solutions</a:t>
            </a:r>
            <a:r>
              <a:rPr lang="de-DE" sz="1600" dirty="0"/>
              <a:t> to </a:t>
            </a:r>
            <a:r>
              <a:rPr lang="de-DE" sz="1600" dirty="0" err="1"/>
              <a:t>ensure</a:t>
            </a:r>
            <a:r>
              <a:rPr lang="de-DE" sz="1600" dirty="0"/>
              <a:t> </a:t>
            </a:r>
            <a:r>
              <a:rPr lang="de-DE" sz="1600" dirty="0" err="1"/>
              <a:t>compatibility</a:t>
            </a:r>
            <a:r>
              <a:rPr lang="de-DE" sz="1600" dirty="0"/>
              <a:t> </a:t>
            </a:r>
          </a:p>
          <a:p>
            <a:pPr marL="228600" indent="-228600">
              <a:spcAft>
                <a:spcPts val="600"/>
              </a:spcAft>
              <a:buClr>
                <a:srgbClr val="FFC000"/>
              </a:buClr>
              <a:buAutoNum type="arabicPeriod"/>
            </a:pPr>
            <a:r>
              <a:rPr lang="de-DE" sz="1600" dirty="0"/>
              <a:t>Check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customer</a:t>
            </a:r>
            <a:r>
              <a:rPr lang="de-DE" sz="1600" dirty="0"/>
              <a:t> </a:t>
            </a:r>
            <a:r>
              <a:rPr lang="de-DE" sz="1600" dirty="0" err="1"/>
              <a:t>code</a:t>
            </a:r>
            <a:r>
              <a:rPr lang="de-DE" sz="1600" dirty="0"/>
              <a:t> </a:t>
            </a:r>
            <a:r>
              <a:rPr lang="de-DE" sz="1600" dirty="0" err="1" smtClean="0"/>
              <a:t>to</a:t>
            </a:r>
            <a:r>
              <a:rPr lang="en-DE" sz="1600" dirty="0" smtClean="0"/>
              <a:t> </a:t>
            </a:r>
            <a:r>
              <a:rPr lang="de-DE" sz="1600" dirty="0" err="1" smtClean="0"/>
              <a:t>validate</a:t>
            </a:r>
            <a:r>
              <a:rPr lang="de-DE" sz="1600" dirty="0" smtClean="0"/>
              <a:t> </a:t>
            </a:r>
            <a:r>
              <a:rPr lang="de-DE" sz="1600" dirty="0" err="1"/>
              <a:t>further</a:t>
            </a:r>
            <a:r>
              <a:rPr lang="de-DE" sz="1600" dirty="0"/>
              <a:t> </a:t>
            </a:r>
            <a:r>
              <a:rPr lang="de-DE" sz="1600" dirty="0" err="1"/>
              <a:t>prerequisites</a:t>
            </a:r>
            <a:endParaRPr lang="de-DE" sz="1600" dirty="0"/>
          </a:p>
          <a:p>
            <a:pPr marL="228600" indent="-228600">
              <a:buClr>
                <a:srgbClr val="FFC000"/>
              </a:buClr>
              <a:buAutoNum type="arabicPeriod"/>
            </a:pPr>
            <a:r>
              <a:rPr lang="de-DE" sz="1600" dirty="0"/>
              <a:t>Run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conversion</a:t>
            </a:r>
            <a:endParaRPr lang="de-DE" sz="1600" dirty="0"/>
          </a:p>
          <a:p>
            <a:pPr marL="228600" indent="-228600">
              <a:buClr>
                <a:srgbClr val="FFC000"/>
              </a:buClr>
              <a:buAutoNum type="arabicPeriod"/>
            </a:pPr>
            <a:endParaRPr lang="de-DE" sz="1600" dirty="0"/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</a:pPr>
            <a:endParaRPr lang="de-DE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7434924" y="3785127"/>
            <a:ext cx="4126144" cy="2368588"/>
            <a:chOff x="7434924" y="3785127"/>
            <a:chExt cx="4126144" cy="2368588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7434924" y="4126318"/>
              <a:ext cx="4126144" cy="2027397"/>
              <a:chOff x="4758616" y="2773806"/>
              <a:chExt cx="4126144" cy="2027397"/>
            </a:xfrm>
          </p:grpSpPr>
          <p:grpSp>
            <p:nvGrpSpPr>
              <p:cNvPr id="16" name="Gruppieren 15"/>
              <p:cNvGrpSpPr/>
              <p:nvPr/>
            </p:nvGrpSpPr>
            <p:grpSpPr>
              <a:xfrm>
                <a:off x="6668290" y="3218545"/>
                <a:ext cx="2216470" cy="1582658"/>
                <a:chOff x="1185017" y="2540900"/>
                <a:chExt cx="2216470" cy="1885544"/>
              </a:xfrm>
            </p:grpSpPr>
            <p:sp>
              <p:nvSpPr>
                <p:cNvPr id="19" name="Abgerundetes Rechteck 18"/>
                <p:cNvSpPr/>
                <p:nvPr/>
              </p:nvSpPr>
              <p:spPr>
                <a:xfrm>
                  <a:off x="1185017" y="3026825"/>
                  <a:ext cx="2216470" cy="1399619"/>
                </a:xfrm>
                <a:prstGeom prst="round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rtlCol="0" anchor="ctr">
                  <a:spAutoFit/>
                  <a:scene3d>
                    <a:camera prst="orthographicFront"/>
                    <a:lightRig rig="balanced" dir="t">
                      <a:rot lat="0" lon="0" rev="2100000"/>
                    </a:lightRig>
                  </a:scene3d>
                  <a:sp3d prstMaterial="metal">
                    <a:contourClr>
                      <a:schemeClr val="bg2"/>
                    </a:contourClr>
                  </a:sp3d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en-DE" sz="1400" b="1" kern="0" dirty="0" smtClean="0">
                      <a:solidFill>
                        <a:schemeClr val="tx1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(SAP GUI) </a:t>
                  </a:r>
                  <a:r>
                    <a:rPr lang="en-DE" sz="1400" b="1" kern="0" dirty="0" smtClean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/ </a:t>
                  </a:r>
                  <a:r>
                    <a:rPr lang="de-DE" sz="1400" b="1" kern="0" dirty="0" smtClean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</a:t>
                  </a: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Fiori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S/4HANA Core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HANA</a:t>
                  </a:r>
                  <a:endParaRPr lang="en-US" sz="1400" b="1" kern="0" dirty="0">
                    <a:solidFill>
                      <a:srgbClr val="0070C0"/>
                    </a:solidFill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20" name="Grafik 1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08" t="9939" r="7265" b="12239"/>
                <a:stretch/>
              </p:blipFill>
              <p:spPr>
                <a:xfrm>
                  <a:off x="1927565" y="2540900"/>
                  <a:ext cx="731374" cy="569238"/>
                </a:xfrm>
                <a:prstGeom prst="rect">
                  <a:avLst/>
                </a:prstGeom>
              </p:spPr>
            </p:pic>
          </p:grpSp>
          <p:sp>
            <p:nvSpPr>
              <p:cNvPr id="17" name="Abgerundetes Rechteck 16"/>
              <p:cNvSpPr/>
              <p:nvPr/>
            </p:nvSpPr>
            <p:spPr>
              <a:xfrm>
                <a:off x="4758616" y="2773806"/>
                <a:ext cx="1750640" cy="715089"/>
              </a:xfrm>
              <a:prstGeom prst="round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prstMaterial="metal">
                  <a:contourClr>
                    <a:schemeClr val="bg2"/>
                  </a:contourClr>
                </a:sp3d>
              </a:bodyPr>
              <a:lstStyle/>
              <a:p>
                <a:pPr algn="ctr">
                  <a:buClr>
                    <a:srgbClr val="FFC000"/>
                  </a:buClr>
                </a:pPr>
                <a:r>
                  <a:rPr lang="en-US" sz="1200" b="1" kern="0" dirty="0">
                    <a:solidFill>
                      <a:schemeClr val="tx1"/>
                    </a:solidFill>
                    <a:ea typeface="Arial Unicode MS" pitchFamily="34" charset="-128"/>
                    <a:cs typeface="Arial Unicode MS" pitchFamily="34" charset="-128"/>
                  </a:rPr>
                  <a:t>SAP </a:t>
                </a:r>
                <a:r>
                  <a:rPr lang="en-US" sz="1200" b="1" kern="0" dirty="0" smtClean="0">
                    <a:solidFill>
                      <a:schemeClr val="tx1"/>
                    </a:solidFill>
                    <a:ea typeface="Arial Unicode MS" pitchFamily="34" charset="-128"/>
                    <a:cs typeface="Arial Unicode MS" pitchFamily="34" charset="-128"/>
                  </a:rPr>
                  <a:t>GUI</a:t>
                </a:r>
                <a:endParaRPr lang="en-DE" sz="1400" b="1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endParaRPr>
              </a:p>
              <a:p>
                <a:pPr algn="ctr">
                  <a:buClr>
                    <a:srgbClr val="FFC000"/>
                  </a:buClr>
                </a:pPr>
                <a:r>
                  <a:rPr lang="en-US" sz="1200" b="1" kern="0" dirty="0">
                    <a:solidFill>
                      <a:schemeClr val="tx1"/>
                    </a:solidFill>
                    <a:ea typeface="Arial Unicode MS" pitchFamily="34" charset="-128"/>
                    <a:cs typeface="Arial Unicode MS" pitchFamily="34" charset="-128"/>
                  </a:rPr>
                  <a:t>SAP ERP </a:t>
                </a:r>
                <a:r>
                  <a:rPr lang="en-US" sz="1200" b="1" kern="0" dirty="0" smtClean="0">
                    <a:solidFill>
                      <a:schemeClr val="tx1"/>
                    </a:solidFill>
                    <a:ea typeface="Arial Unicode MS" pitchFamily="34" charset="-128"/>
                    <a:cs typeface="Arial Unicode MS" pitchFamily="34" charset="-128"/>
                  </a:rPr>
                  <a:t>Core</a:t>
                </a:r>
                <a:endParaRPr lang="en-DE" sz="1200" b="1" kern="0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endParaRPr>
              </a:p>
              <a:p>
                <a:pPr algn="ctr">
                  <a:buClr>
                    <a:srgbClr val="FFC000"/>
                  </a:buClr>
                </a:pPr>
                <a:r>
                  <a:rPr lang="de-DE" sz="1200" b="1" dirty="0" err="1"/>
                  <a:t>Any</a:t>
                </a:r>
                <a:r>
                  <a:rPr lang="de-DE" sz="1200" b="1" dirty="0"/>
                  <a:t> </a:t>
                </a:r>
                <a:r>
                  <a:rPr lang="de-DE" sz="1200" b="1" dirty="0" smtClean="0"/>
                  <a:t>DB</a:t>
                </a:r>
                <a:r>
                  <a:rPr lang="en-DE" sz="1200" b="1" dirty="0" smtClean="0"/>
                  <a:t> </a:t>
                </a:r>
                <a:r>
                  <a:rPr lang="de-DE" sz="1200" b="1" dirty="0" smtClean="0"/>
                  <a:t>/</a:t>
                </a:r>
                <a:r>
                  <a:rPr lang="en-DE" sz="1200" b="1" dirty="0" smtClean="0"/>
                  <a:t> </a:t>
                </a:r>
                <a:r>
                  <a:rPr lang="de-DE" sz="1200" b="1" kern="0" dirty="0" smtClean="0">
                    <a:solidFill>
                      <a:srgbClr val="0070C0"/>
                    </a:solidFill>
                    <a:ea typeface="Arial Unicode MS" pitchFamily="34" charset="-128"/>
                    <a:cs typeface="Arial Unicode MS" pitchFamily="34" charset="-128"/>
                  </a:rPr>
                  <a:t>SAP</a:t>
                </a:r>
                <a:r>
                  <a:rPr lang="de-DE" sz="1200" b="1" dirty="0" smtClean="0"/>
                  <a:t> </a:t>
                </a:r>
                <a:r>
                  <a:rPr lang="de-DE" sz="1200" b="1" kern="0" dirty="0" smtClean="0">
                    <a:solidFill>
                      <a:srgbClr val="0070C0"/>
                    </a:solidFill>
                    <a:ea typeface="Arial Unicode MS" pitchFamily="34" charset="-128"/>
                    <a:cs typeface="Arial Unicode MS" pitchFamily="34" charset="-128"/>
                  </a:rPr>
                  <a:t>HANA</a:t>
                </a:r>
                <a:endParaRPr lang="en-US" sz="1200" b="1" kern="0" dirty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cxnSp>
            <p:nvCxnSpPr>
              <p:cNvPr id="18" name="Gewinkelte Verbindung 7"/>
              <p:cNvCxnSpPr>
                <a:stCxn id="17" idx="2"/>
                <a:endCxn id="19" idx="1"/>
              </p:cNvCxnSpPr>
              <p:nvPr/>
            </p:nvCxnSpPr>
            <p:spPr>
              <a:xfrm rot="16200000" flipH="1">
                <a:off x="5788657" y="3334174"/>
                <a:ext cx="724913" cy="1034354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Grafik 1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3844" y="3785127"/>
              <a:ext cx="892800" cy="4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Scenario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description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/>
              <a:t>Customers who want to </a:t>
            </a:r>
            <a:r>
              <a:rPr lang="en-US" b="1" dirty="0"/>
              <a:t>consolidate </a:t>
            </a:r>
            <a:r>
              <a:rPr lang="en-US" dirty="0"/>
              <a:t>their landscape </a:t>
            </a:r>
            <a:r>
              <a:rPr lang="en-US" dirty="0" smtClean="0"/>
              <a:t>or</a:t>
            </a:r>
            <a:r>
              <a:rPr lang="en-DE" dirty="0"/>
              <a:t> </a:t>
            </a:r>
            <a:r>
              <a:rPr lang="en-US" dirty="0" smtClean="0"/>
              <a:t>to</a:t>
            </a:r>
            <a:endParaRPr lang="en-DE" dirty="0" smtClean="0"/>
          </a:p>
          <a:p>
            <a:pPr marL="0" indent="0">
              <a:buNone/>
            </a:pPr>
            <a:r>
              <a:rPr lang="en-DE" b="1" dirty="0"/>
              <a:t> </a:t>
            </a:r>
            <a:r>
              <a:rPr lang="en-DE" b="1" dirty="0" smtClean="0"/>
              <a:t>  </a:t>
            </a:r>
            <a:r>
              <a:rPr lang="en-US" b="1" dirty="0" smtClean="0"/>
              <a:t>selectively </a:t>
            </a:r>
            <a:r>
              <a:rPr lang="en-US" b="1" dirty="0"/>
              <a:t>transform </a:t>
            </a:r>
            <a:r>
              <a:rPr lang="en-US" dirty="0"/>
              <a:t>data into an </a:t>
            </a:r>
            <a:r>
              <a:rPr lang="de-DE" dirty="0"/>
              <a:t>SAP S/4HANA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endParaRPr lang="de-DE" sz="1400" b="1" dirty="0"/>
          </a:p>
          <a:p>
            <a:pPr marL="0" indent="0">
              <a:buNone/>
            </a:pP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Benefits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for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the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/>
              <a:t>Selective data transformation allows a phased </a:t>
            </a:r>
            <a:r>
              <a:rPr lang="en-US" dirty="0" smtClean="0"/>
              <a:t>approach,</a:t>
            </a:r>
            <a:endParaRPr lang="en-DE" dirty="0" smtClean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en-US" dirty="0" smtClean="0"/>
              <a:t>focusing </a:t>
            </a:r>
            <a:r>
              <a:rPr lang="en-US" dirty="0"/>
              <a:t>on parts of the business with highest ROI </a:t>
            </a:r>
            <a:r>
              <a:rPr lang="en-US" dirty="0" smtClean="0"/>
              <a:t>and</a:t>
            </a:r>
            <a:endParaRPr lang="en-DE" dirty="0"/>
          </a:p>
          <a:p>
            <a:pPr marL="0" indent="0">
              <a:buNone/>
            </a:pPr>
            <a:r>
              <a:rPr lang="en-DE" dirty="0" smtClean="0"/>
              <a:t>   </a:t>
            </a:r>
            <a:r>
              <a:rPr lang="en-US" dirty="0" smtClean="0"/>
              <a:t>lowest </a:t>
            </a:r>
            <a:r>
              <a:rPr lang="en-US" dirty="0"/>
              <a:t>TCO</a:t>
            </a:r>
          </a:p>
          <a:p>
            <a:r>
              <a:rPr lang="en-US" dirty="0"/>
              <a:t>System and landscape consolidation with </a:t>
            </a:r>
            <a:r>
              <a:rPr lang="de-DE" dirty="0" err="1" smtClean="0"/>
              <a:t>harmonized</a:t>
            </a:r>
            <a:r>
              <a:rPr lang="de-DE" dirty="0" smtClean="0"/>
              <a:t>/</a:t>
            </a:r>
            <a:r>
              <a:rPr lang="de-DE" dirty="0" err="1" smtClean="0"/>
              <a:t>simplified</a:t>
            </a:r>
            <a:endParaRPr lang="en-DE" dirty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en-US" dirty="0"/>
              <a:t>master data lead to lower TCO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Project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duration</a:t>
            </a:r>
            <a:r>
              <a:rPr lang="de-DE" sz="20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000" kern="0" dirty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parameters</a:t>
            </a:r>
            <a:endParaRPr lang="de-DE" sz="2000" kern="0" dirty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/>
              <a:t>General: Depending on the selected </a:t>
            </a:r>
            <a:r>
              <a:rPr lang="en-US" dirty="0" smtClean="0"/>
              <a:t>sub-scenario</a:t>
            </a:r>
            <a:endParaRPr lang="en-DE" dirty="0" smtClean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de-DE" dirty="0" smtClean="0"/>
              <a:t>(System </a:t>
            </a:r>
            <a:r>
              <a:rPr lang="de-DE" dirty="0" err="1"/>
              <a:t>Consolidation</a:t>
            </a:r>
            <a:r>
              <a:rPr lang="de-DE" dirty="0"/>
              <a:t>, </a:t>
            </a:r>
            <a:r>
              <a:rPr lang="de-DE" dirty="0" err="1"/>
              <a:t>Selective</a:t>
            </a:r>
            <a:r>
              <a:rPr lang="de-DE" dirty="0"/>
              <a:t> Migration, Central </a:t>
            </a:r>
            <a:r>
              <a:rPr lang="de-DE" dirty="0" err="1"/>
              <a:t>Finance</a:t>
            </a:r>
            <a:r>
              <a:rPr lang="de-DE" dirty="0"/>
              <a:t>)</a:t>
            </a:r>
          </a:p>
          <a:p>
            <a:r>
              <a:rPr lang="en-US" dirty="0"/>
              <a:t>Specific: Number of systems to be </a:t>
            </a:r>
            <a:r>
              <a:rPr lang="en-US" dirty="0" smtClean="0"/>
              <a:t>consolidated,</a:t>
            </a:r>
            <a:endParaRPr lang="en-DE" dirty="0" smtClean="0"/>
          </a:p>
          <a:p>
            <a:pPr marL="0" indent="0">
              <a:buNone/>
            </a:pPr>
            <a:r>
              <a:rPr lang="en-DE" dirty="0"/>
              <a:t> </a:t>
            </a:r>
            <a:r>
              <a:rPr lang="en-DE" dirty="0" smtClean="0"/>
              <a:t> 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to SAP S/4HANA </a:t>
            </a:r>
            <a:br>
              <a:rPr lang="de-DE" dirty="0"/>
            </a:br>
            <a:r>
              <a:rPr lang="de-DE" sz="2400" b="0" dirty="0" err="1"/>
              <a:t>Landscape</a:t>
            </a:r>
            <a:r>
              <a:rPr lang="de-DE" sz="2400" b="0" dirty="0"/>
              <a:t> </a:t>
            </a:r>
            <a:r>
              <a:rPr lang="en-DE" sz="2400" b="0" dirty="0" err="1"/>
              <a:t>T</a:t>
            </a:r>
            <a:r>
              <a:rPr lang="de-DE" sz="2400" b="0" dirty="0" err="1" smtClean="0"/>
              <a:t>ransformation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243200" y="1691079"/>
            <a:ext cx="4626000" cy="2048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spcAft>
                <a:spcPts val="600"/>
              </a:spcAft>
              <a:buClr>
                <a:srgbClr val="FFC000"/>
              </a:buClr>
              <a:buAutoNum type="arabicPeriod"/>
            </a:pPr>
            <a:r>
              <a:rPr lang="de-DE" sz="1600" dirty="0" err="1"/>
              <a:t>Consolidation</a:t>
            </a:r>
            <a:r>
              <a:rPr lang="de-DE" sz="1600" dirty="0"/>
              <a:t>: </a:t>
            </a:r>
            <a:r>
              <a:rPr lang="en-US" sz="1600" dirty="0"/>
              <a:t>Consolidate clients from different source systems into one new or existing SAP S/4HANA system using the SAP </a:t>
            </a:r>
            <a:r>
              <a:rPr lang="de-DE" sz="1600" dirty="0" err="1"/>
              <a:t>Landscape</a:t>
            </a:r>
            <a:r>
              <a:rPr lang="de-DE" sz="1600" dirty="0"/>
              <a:t> Transformation (SAP LT) </a:t>
            </a:r>
            <a:r>
              <a:rPr lang="de-DE" sz="1600" dirty="0" err="1"/>
              <a:t>tool</a:t>
            </a:r>
            <a:r>
              <a:rPr lang="de-DE" sz="1600" dirty="0"/>
              <a:t>.</a:t>
            </a:r>
          </a:p>
          <a:p>
            <a:pPr marL="228600" indent="-228600">
              <a:buClr>
                <a:srgbClr val="FFC000"/>
              </a:buClr>
              <a:buAutoNum type="arabicPeriod"/>
            </a:pPr>
            <a:r>
              <a:rPr lang="de-DE" sz="1600" dirty="0" err="1"/>
              <a:t>Selective</a:t>
            </a:r>
            <a:r>
              <a:rPr lang="de-DE" sz="1600" dirty="0"/>
              <a:t> Data Transformation:</a:t>
            </a:r>
            <a:r>
              <a:rPr lang="en-US" sz="1600" dirty="0"/>
              <a:t>Migration of selected SAP applications (e.g. Central </a:t>
            </a:r>
            <a:r>
              <a:rPr lang="de-DE" sz="1600" dirty="0" err="1"/>
              <a:t>Finance</a:t>
            </a:r>
            <a:r>
              <a:rPr lang="de-DE" sz="1600" dirty="0"/>
              <a:t>)</a:t>
            </a:r>
            <a:br>
              <a:rPr lang="de-DE" sz="1600" dirty="0"/>
            </a:br>
            <a:r>
              <a:rPr lang="de-DE" sz="1600" dirty="0"/>
              <a:t>Tool </a:t>
            </a:r>
            <a:r>
              <a:rPr lang="de-DE" sz="1600" dirty="0" err="1"/>
              <a:t>used</a:t>
            </a:r>
            <a:r>
              <a:rPr lang="de-DE" sz="1600" dirty="0"/>
              <a:t>: S</a:t>
            </a:r>
            <a:r>
              <a:rPr lang="fr-FR" sz="1600" dirty="0"/>
              <a:t>AP </a:t>
            </a:r>
            <a:r>
              <a:rPr lang="fr-FR" sz="1600" dirty="0" err="1"/>
              <a:t>Landscape</a:t>
            </a:r>
            <a:r>
              <a:rPr lang="fr-FR" sz="1600" dirty="0"/>
              <a:t> Transformation</a:t>
            </a:r>
            <a:endParaRPr lang="de-DE" sz="1600" dirty="0"/>
          </a:p>
          <a:p>
            <a:pPr marL="228600" indent="-228600">
              <a:buClr>
                <a:srgbClr val="FFC000"/>
              </a:buClr>
              <a:buAutoNum type="arabicPeriod"/>
            </a:pPr>
            <a:endParaRPr lang="de-DE" sz="1800" dirty="0"/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</a:pPr>
            <a:endParaRPr lang="de-DE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7434924" y="3785127"/>
            <a:ext cx="4126144" cy="2368588"/>
            <a:chOff x="7434924" y="3785127"/>
            <a:chExt cx="4126144" cy="2368588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8310244" y="4571057"/>
              <a:ext cx="3250824" cy="1582658"/>
              <a:chOff x="5633936" y="3218545"/>
              <a:chExt cx="3250824" cy="1582658"/>
            </a:xfrm>
          </p:grpSpPr>
          <p:grpSp>
            <p:nvGrpSpPr>
              <p:cNvPr id="14" name="Gruppieren 13"/>
              <p:cNvGrpSpPr/>
              <p:nvPr/>
            </p:nvGrpSpPr>
            <p:grpSpPr>
              <a:xfrm>
                <a:off x="6668290" y="3218545"/>
                <a:ext cx="2216470" cy="1582658"/>
                <a:chOff x="1185017" y="2540900"/>
                <a:chExt cx="2216470" cy="1885544"/>
              </a:xfrm>
            </p:grpSpPr>
            <p:sp>
              <p:nvSpPr>
                <p:cNvPr id="16" name="Abgerundetes Rechteck 15"/>
                <p:cNvSpPr/>
                <p:nvPr/>
              </p:nvSpPr>
              <p:spPr>
                <a:xfrm>
                  <a:off x="1185017" y="3026825"/>
                  <a:ext cx="2216470" cy="1399619"/>
                </a:xfrm>
                <a:prstGeom prst="round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rtlCol="0" anchor="ctr">
                  <a:spAutoFit/>
                  <a:scene3d>
                    <a:camera prst="orthographicFront"/>
                    <a:lightRig rig="balanced" dir="t">
                      <a:rot lat="0" lon="0" rev="2100000"/>
                    </a:lightRig>
                  </a:scene3d>
                  <a:sp3d prstMaterial="metal">
                    <a:contourClr>
                      <a:schemeClr val="bg2"/>
                    </a:contourClr>
                  </a:sp3d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en-DE" sz="1400" b="1" kern="0" dirty="0" smtClean="0">
                      <a:solidFill>
                        <a:schemeClr val="tx1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(SAP GUI) </a:t>
                  </a:r>
                  <a:r>
                    <a:rPr lang="en-DE" sz="1400" b="1" kern="0" dirty="0" smtClean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/ </a:t>
                  </a:r>
                  <a:r>
                    <a:rPr lang="de-DE" sz="1400" b="1" kern="0" dirty="0" smtClean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</a:t>
                  </a: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Fiori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S/4HANA Core</a:t>
                  </a:r>
                </a:p>
                <a:p>
                  <a:pPr algn="ctr">
                    <a:lnSpc>
                      <a:spcPct val="150000"/>
                    </a:lnSpc>
                    <a:buClr>
                      <a:srgbClr val="FFC000"/>
                    </a:buClr>
                  </a:pPr>
                  <a:r>
                    <a:rPr lang="de-DE" sz="1400" b="1" kern="0" dirty="0">
                      <a:solidFill>
                        <a:srgbClr val="0070C0"/>
                      </a:solidFill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HANA</a:t>
                  </a:r>
                  <a:endParaRPr lang="en-US" sz="1400" b="1" kern="0" dirty="0">
                    <a:solidFill>
                      <a:srgbClr val="0070C0"/>
                    </a:solidFill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17" name="Grafik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08" t="9939" r="7265" b="12239"/>
                <a:stretch/>
              </p:blipFill>
              <p:spPr>
                <a:xfrm>
                  <a:off x="1927565" y="2540900"/>
                  <a:ext cx="731374" cy="569238"/>
                </a:xfrm>
                <a:prstGeom prst="rect">
                  <a:avLst/>
                </a:prstGeom>
              </p:spPr>
            </p:pic>
          </p:grpSp>
          <p:cxnSp>
            <p:nvCxnSpPr>
              <p:cNvPr id="15" name="Gewinkelte Verbindung 7"/>
              <p:cNvCxnSpPr>
                <a:stCxn id="21" idx="2"/>
                <a:endCxn id="16" idx="1"/>
              </p:cNvCxnSpPr>
              <p:nvPr/>
            </p:nvCxnSpPr>
            <p:spPr>
              <a:xfrm rot="16200000" flipH="1">
                <a:off x="5788657" y="3334175"/>
                <a:ext cx="724912" cy="1034354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Abgerundetes Rechteck 20"/>
            <p:cNvSpPr/>
            <p:nvPr/>
          </p:nvSpPr>
          <p:spPr>
            <a:xfrm>
              <a:off x="7434924" y="4126319"/>
              <a:ext cx="1750640" cy="715089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prstMaterial="metal">
                <a:contourClr>
                  <a:schemeClr val="bg2"/>
                </a:contourClr>
              </a:sp3d>
            </a:bodyPr>
            <a:lstStyle/>
            <a:p>
              <a:pPr algn="ctr">
                <a:buClr>
                  <a:srgbClr val="FFC000"/>
                </a:buClr>
              </a:pPr>
              <a:endParaRPr lang="en-DE" sz="1200" b="1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  <a:p>
              <a:pPr algn="ctr">
                <a:buClr>
                  <a:srgbClr val="FFC000"/>
                </a:buClr>
              </a:pPr>
              <a:endParaRPr lang="en-DE" sz="1200" b="1" kern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  <a:p>
              <a:pPr algn="ctr">
                <a:buClr>
                  <a:srgbClr val="FFC000"/>
                </a:buClr>
              </a:pPr>
              <a:endParaRPr lang="en-DE" sz="1200" b="1" kern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2" name="Grafik 2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3844" y="3785127"/>
              <a:ext cx="892800" cy="42480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4"/>
            <a:srcRect l="6163" t="53080" r="6801" b="16075"/>
            <a:stretch/>
          </p:blipFill>
          <p:spPr>
            <a:xfrm>
              <a:off x="7512222" y="4263576"/>
              <a:ext cx="1596044" cy="44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6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dirty="0"/>
              <a:t>At the completion of this module, you will:</a:t>
            </a:r>
          </a:p>
          <a:p>
            <a:r>
              <a:rPr lang="en-US" dirty="0" smtClean="0"/>
              <a:t>Describe </a:t>
            </a:r>
            <a:r>
              <a:rPr lang="en-US" dirty="0"/>
              <a:t>the SAP vision of the Intelligent Enterprise</a:t>
            </a:r>
          </a:p>
          <a:p>
            <a:r>
              <a:rPr lang="en-US" dirty="0"/>
              <a:t>Be able explain the basic concepts of an Enterprise Resource Planning solution based on the SAP S/4HANA system. </a:t>
            </a:r>
          </a:p>
          <a:p>
            <a:r>
              <a:rPr lang="en-US" dirty="0"/>
              <a:t>Explain how to use the SAP Fiori User Interface to interact with the S/4HANA system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0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8"/>
            <a:ext cx="11545200" cy="4392043"/>
          </a:xfrm>
        </p:spPr>
        <p:txBody>
          <a:bodyPr/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de-DE" dirty="0"/>
              <a:t>	</a:t>
            </a:r>
            <a:r>
              <a:rPr lang="de-DE" dirty="0">
                <a:solidFill>
                  <a:srgbClr val="0070C0"/>
                </a:solidFill>
              </a:rPr>
              <a:t>SAP – The Intelligent Enterprise </a:t>
            </a:r>
            <a:endParaRPr lang="de-DE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 smtClean="0">
                <a:solidFill>
                  <a:srgbClr val="666666"/>
                </a:solidFill>
              </a:rPr>
              <a:t>Fast </a:t>
            </a:r>
            <a:r>
              <a:rPr lang="de-DE" dirty="0">
                <a:solidFill>
                  <a:srgbClr val="666666"/>
                </a:solidFill>
              </a:rPr>
              <a:t>Facts </a:t>
            </a:r>
            <a:r>
              <a:rPr lang="de-DE" dirty="0" err="1">
                <a:solidFill>
                  <a:srgbClr val="666666"/>
                </a:solidFill>
              </a:rPr>
              <a:t>about</a:t>
            </a:r>
            <a:r>
              <a:rPr lang="de-DE" dirty="0">
                <a:solidFill>
                  <a:srgbClr val="666666"/>
                </a:solidFill>
              </a:rPr>
              <a:t> SAP S/4HANA </a:t>
            </a: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>
                <a:solidFill>
                  <a:srgbClr val="666666"/>
                </a:solidFill>
              </a:rPr>
              <a:t>	</a:t>
            </a:r>
            <a:r>
              <a:rPr lang="de-DE" dirty="0" err="1" smtClean="0">
                <a:solidFill>
                  <a:srgbClr val="666666"/>
                </a:solidFill>
              </a:rPr>
              <a:t>What´s</a:t>
            </a:r>
            <a:r>
              <a:rPr lang="de-DE" dirty="0" smtClean="0">
                <a:solidFill>
                  <a:srgbClr val="666666"/>
                </a:solidFill>
              </a:rPr>
              <a:t> New?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Transition to SAP 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42158" y="2168710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142158" y="1624480"/>
            <a:ext cx="3862252" cy="417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42158" y="2713177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142158" y="3257644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8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Market leader in enterprise application software</a:t>
            </a:r>
            <a:r>
              <a:rPr lang="de-DE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One of the world largest </a:t>
            </a:r>
            <a:r>
              <a:rPr lang="en-US" sz="2000" dirty="0"/>
              <a:t>independent software manufacturer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400,000 </a:t>
            </a:r>
            <a:r>
              <a:rPr lang="en-US" sz="2000" dirty="0"/>
              <a:t>satisfied Customers in 190 countries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SAP enables companies to</a:t>
            </a:r>
            <a:endParaRPr lang="de-DE" sz="2000" dirty="0"/>
          </a:p>
          <a:p>
            <a:pPr lvl="1">
              <a:lnSpc>
                <a:spcPct val="150000"/>
              </a:lnSpc>
            </a:pPr>
            <a:r>
              <a:rPr lang="en-US" dirty="0"/>
              <a:t>Streamline processes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 live data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 customer trends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Connect entire businesses</a:t>
            </a:r>
            <a:endParaRPr lang="de-DE" dirty="0"/>
          </a:p>
          <a:p>
            <a:pPr marL="180975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 </a:t>
            </a:r>
            <a:r>
              <a:rPr lang="de-DE" dirty="0" smtClean="0"/>
              <a:t>– </a:t>
            </a:r>
            <a:r>
              <a:rPr lang="de-DE" dirty="0" smtClean="0">
                <a:solidFill>
                  <a:srgbClr val="666666"/>
                </a:solidFill>
              </a:rPr>
              <a:t>The </a:t>
            </a:r>
            <a:r>
              <a:rPr lang="de-DE" dirty="0">
                <a:solidFill>
                  <a:srgbClr val="666666"/>
                </a:solidFill>
              </a:rPr>
              <a:t>Intelligent Enterprise 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C1C9D7-A575-4F46-A846-792584CD7550}"/>
              </a:ext>
            </a:extLst>
          </p:cNvPr>
          <p:cNvSpPr/>
          <p:nvPr/>
        </p:nvSpPr>
        <p:spPr>
          <a:xfrm>
            <a:off x="878889" y="5403542"/>
            <a:ext cx="10005134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300"/>
              </a:spcAft>
              <a:buClr>
                <a:srgbClr val="F0AB00"/>
              </a:buClr>
              <a:buSzPct val="80000"/>
            </a:pPr>
            <a:r>
              <a:rPr lang="en-US" sz="2400" b="1" kern="0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Best-run technologies and solutions</a:t>
            </a:r>
          </a:p>
          <a:p>
            <a:pPr algn="ctr" fontAlgn="base">
              <a:spcAft>
                <a:spcPts val="300"/>
              </a:spcAft>
              <a:buClr>
                <a:srgbClr val="F0AB00"/>
              </a:buClr>
              <a:buSzPct val="80000"/>
            </a:pPr>
            <a:r>
              <a:rPr lang="en-US" sz="2400" b="1" kern="0" dirty="0">
                <a:solidFill>
                  <a:schemeClr val="accent1"/>
                </a:solidFill>
                <a:latin typeface="BentonSans" charset="0"/>
                <a:ea typeface="BentonSans" charset="0"/>
                <a:cs typeface="BentonSans" charset="0"/>
              </a:rPr>
              <a:t>deployed end-to-end for your industry.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58ABAB-679D-5C48-89FA-094E325692AD}"/>
              </a:ext>
            </a:extLst>
          </p:cNvPr>
          <p:cNvSpPr/>
          <p:nvPr/>
        </p:nvSpPr>
        <p:spPr>
          <a:xfrm>
            <a:off x="5268578" y="360491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Aft>
                <a:spcPts val="300"/>
              </a:spcAft>
              <a:buClr>
                <a:srgbClr val="F0AB00"/>
              </a:buClr>
              <a:buSzPct val="80000"/>
            </a:pP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Intelligence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will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reinvent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industries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and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change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business</a:t>
            </a:r>
            <a:r>
              <a:rPr lang="de-DE" sz="2400" b="1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forever</a:t>
            </a:r>
            <a:r>
              <a:rPr lang="en-US" sz="2400" b="1" kern="0" dirty="0">
                <a:solidFill>
                  <a:srgbClr val="FFC000"/>
                </a:solidFill>
                <a:latin typeface="BentonSans" charset="0"/>
                <a:ea typeface="BentonSans" charset="0"/>
                <a:cs typeface="Benton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9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Short History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 – Run Simple</a:t>
            </a:r>
          </a:p>
        </p:txBody>
      </p:sp>
      <p:grpSp>
        <p:nvGrpSpPr>
          <p:cNvPr id="44" name="Gruppieren 43"/>
          <p:cNvGrpSpPr/>
          <p:nvPr/>
        </p:nvGrpSpPr>
        <p:grpSpPr>
          <a:xfrm>
            <a:off x="968347" y="1860196"/>
            <a:ext cx="10371742" cy="3851993"/>
            <a:chOff x="963924" y="2051874"/>
            <a:chExt cx="10371742" cy="3851993"/>
          </a:xfrm>
        </p:grpSpPr>
        <p:cxnSp>
          <p:nvCxnSpPr>
            <p:cNvPr id="45" name="Gerade Verbindung mit Pfeil 44"/>
            <p:cNvCxnSpPr/>
            <p:nvPr/>
          </p:nvCxnSpPr>
          <p:spPr>
            <a:xfrm flipV="1">
              <a:off x="963924" y="2057459"/>
              <a:ext cx="8687952" cy="3331779"/>
            </a:xfrm>
            <a:prstGeom prst="straightConnector1">
              <a:avLst/>
            </a:prstGeom>
            <a:ln w="38100">
              <a:solidFill>
                <a:srgbClr val="FF9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pieren 45"/>
            <p:cNvGrpSpPr/>
            <p:nvPr/>
          </p:nvGrpSpPr>
          <p:grpSpPr>
            <a:xfrm>
              <a:off x="1098535" y="4787197"/>
              <a:ext cx="3492843" cy="1116670"/>
              <a:chOff x="374636" y="3460600"/>
              <a:chExt cx="3492843" cy="1116670"/>
            </a:xfrm>
          </p:grpSpPr>
          <p:sp>
            <p:nvSpPr>
              <p:cNvPr id="62" name="Textfeld 61"/>
              <p:cNvSpPr txBox="1"/>
              <p:nvPr/>
            </p:nvSpPr>
            <p:spPr>
              <a:xfrm>
                <a:off x="374636" y="3460600"/>
                <a:ext cx="660691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1972</a:t>
                </a:r>
              </a:p>
            </p:txBody>
          </p:sp>
          <p:sp>
            <p:nvSpPr>
              <p:cNvPr id="63" name="Textfeld 62"/>
              <p:cNvSpPr txBox="1"/>
              <p:nvPr/>
            </p:nvSpPr>
            <p:spPr>
              <a:xfrm>
                <a:off x="1035326" y="3761662"/>
                <a:ext cx="2832153" cy="815608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Foundation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SAP</a:t>
                </a: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Development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real-time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data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application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software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47" name="Gruppieren 46"/>
            <p:cNvGrpSpPr/>
            <p:nvPr/>
          </p:nvGrpSpPr>
          <p:grpSpPr>
            <a:xfrm>
              <a:off x="2017805" y="4295269"/>
              <a:ext cx="3278570" cy="546592"/>
              <a:chOff x="1580206" y="2875931"/>
              <a:chExt cx="3278570" cy="546592"/>
            </a:xfrm>
          </p:grpSpPr>
          <p:sp>
            <p:nvSpPr>
              <p:cNvPr id="60" name="Textfeld 59"/>
              <p:cNvSpPr txBox="1"/>
              <p:nvPr/>
            </p:nvSpPr>
            <p:spPr>
              <a:xfrm>
                <a:off x="1580206" y="2875931"/>
                <a:ext cx="1013308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1981/82</a:t>
                </a:r>
              </a:p>
            </p:txBody>
          </p:sp>
          <p:sp>
            <p:nvSpPr>
              <p:cNvPr id="61" name="Textfeld 60"/>
              <p:cNvSpPr txBox="1"/>
              <p:nvPr/>
            </p:nvSpPr>
            <p:spPr>
              <a:xfrm>
                <a:off x="2593513" y="3176302"/>
                <a:ext cx="2265263" cy="246221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Bef>
                    <a:spcPct val="50000"/>
                  </a:spcBef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Introduction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SAP R/2</a:t>
                </a:r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2125372" y="3210627"/>
              <a:ext cx="3429683" cy="1130317"/>
              <a:chOff x="3259106" y="1258863"/>
              <a:chExt cx="3429683" cy="1130317"/>
            </a:xfrm>
          </p:grpSpPr>
          <p:sp>
            <p:nvSpPr>
              <p:cNvPr id="58" name="Textfeld 57"/>
              <p:cNvSpPr txBox="1"/>
              <p:nvPr/>
            </p:nvSpPr>
            <p:spPr>
              <a:xfrm>
                <a:off x="5635562" y="2081403"/>
                <a:ext cx="1053227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1986-89</a:t>
                </a: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3259106" y="1258863"/>
                <a:ext cx="2376456" cy="815608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Development SAP R/3</a:t>
                </a: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SAP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presents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at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the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CeBIT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Hanover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905439" y="3200739"/>
              <a:ext cx="4990626" cy="1358742"/>
              <a:chOff x="-135923" y="3497439"/>
              <a:chExt cx="4990626" cy="1358742"/>
            </a:xfrm>
          </p:grpSpPr>
          <p:sp>
            <p:nvSpPr>
              <p:cNvPr id="56" name="Textfeld 55"/>
              <p:cNvSpPr txBox="1"/>
              <p:nvPr/>
            </p:nvSpPr>
            <p:spPr>
              <a:xfrm>
                <a:off x="-135923" y="3497439"/>
                <a:ext cx="972055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1993/94</a:t>
                </a:r>
              </a:p>
            </p:txBody>
          </p:sp>
          <p:sp>
            <p:nvSpPr>
              <p:cNvPr id="57" name="Textfeld 56"/>
              <p:cNvSpPr txBox="1"/>
              <p:nvPr/>
            </p:nvSpPr>
            <p:spPr>
              <a:xfrm>
                <a:off x="845010" y="3794352"/>
                <a:ext cx="4009693" cy="1061829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Partnership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with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Microsoft 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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connecting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SAP R/3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with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Windows NT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operating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system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  <a:sym typeface="Wingdings" panose="05000000000000000000" pitchFamily="2" charset="2"/>
                </a:endParaRP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IBM Corporation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is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now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using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SAP R/3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50" name="Gruppieren 49"/>
            <p:cNvGrpSpPr/>
            <p:nvPr/>
          </p:nvGrpSpPr>
          <p:grpSpPr>
            <a:xfrm>
              <a:off x="5028441" y="2088094"/>
              <a:ext cx="3397958" cy="1134736"/>
              <a:chOff x="-1267132" y="2528521"/>
              <a:chExt cx="5026791" cy="1134736"/>
            </a:xfrm>
          </p:grpSpPr>
          <p:sp>
            <p:nvSpPr>
              <p:cNvPr id="54" name="Textfeld 53"/>
              <p:cNvSpPr txBox="1"/>
              <p:nvPr/>
            </p:nvSpPr>
            <p:spPr>
              <a:xfrm>
                <a:off x="2282038" y="3355480"/>
                <a:ext cx="1477621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1995/96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-1267132" y="2528521"/>
                <a:ext cx="3536982" cy="815608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SAP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joins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the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Internet</a:t>
                </a: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SAP R/3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can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now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be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used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online</a:t>
                </a:r>
              </a:p>
            </p:txBody>
          </p:sp>
        </p:grpSp>
        <p:grpSp>
          <p:nvGrpSpPr>
            <p:cNvPr id="51" name="Gruppieren 50"/>
            <p:cNvGrpSpPr/>
            <p:nvPr/>
          </p:nvGrpSpPr>
          <p:grpSpPr>
            <a:xfrm>
              <a:off x="8207442" y="2051874"/>
              <a:ext cx="3128224" cy="1115530"/>
              <a:chOff x="6055849" y="1357144"/>
              <a:chExt cx="1958630" cy="1115530"/>
            </a:xfrm>
          </p:grpSpPr>
          <p:sp>
            <p:nvSpPr>
              <p:cNvPr id="52" name="Textfeld 51"/>
              <p:cNvSpPr txBox="1"/>
              <p:nvPr/>
            </p:nvSpPr>
            <p:spPr>
              <a:xfrm>
                <a:off x="6055849" y="1357144"/>
                <a:ext cx="436042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2002</a:t>
                </a:r>
              </a:p>
            </p:txBody>
          </p:sp>
          <p:sp>
            <p:nvSpPr>
              <p:cNvPr id="53" name="Textfeld 52"/>
              <p:cNvSpPr txBox="1"/>
              <p:nvPr/>
            </p:nvSpPr>
            <p:spPr>
              <a:xfrm>
                <a:off x="6491890" y="1657066"/>
                <a:ext cx="1522589" cy="815608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30th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Birthday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SAP</a:t>
                </a: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3rd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largest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independent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software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provider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1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 – Run Simple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8"/>
            <a:ext cx="11545200" cy="4392043"/>
          </a:xfrm>
        </p:spPr>
        <p:txBody>
          <a:bodyPr/>
          <a:lstStyle/>
          <a:p>
            <a:r>
              <a:rPr lang="en-US" sz="2000" dirty="0"/>
              <a:t>A Short History</a:t>
            </a:r>
          </a:p>
          <a:p>
            <a:endParaRPr lang="de-DE" dirty="0"/>
          </a:p>
        </p:txBody>
      </p:sp>
      <p:grpSp>
        <p:nvGrpSpPr>
          <p:cNvPr id="50" name="Gruppieren 49"/>
          <p:cNvGrpSpPr/>
          <p:nvPr/>
        </p:nvGrpSpPr>
        <p:grpSpPr>
          <a:xfrm>
            <a:off x="610447" y="1862398"/>
            <a:ext cx="10972306" cy="4615749"/>
            <a:chOff x="915091" y="1629642"/>
            <a:chExt cx="10972306" cy="461574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861" y="5410568"/>
              <a:ext cx="1490756" cy="834823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7715" y="4622876"/>
              <a:ext cx="661284" cy="661284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724" y="3860876"/>
              <a:ext cx="1009650" cy="762000"/>
            </a:xfrm>
            <a:prstGeom prst="rect">
              <a:avLst/>
            </a:prstGeom>
          </p:spPr>
        </p:pic>
        <p:cxnSp>
          <p:nvCxnSpPr>
            <p:cNvPr id="7" name="Gerade Verbindung mit Pfeil 6"/>
            <p:cNvCxnSpPr/>
            <p:nvPr/>
          </p:nvCxnSpPr>
          <p:spPr>
            <a:xfrm flipV="1">
              <a:off x="1272991" y="1629642"/>
              <a:ext cx="8695428" cy="3324462"/>
            </a:xfrm>
            <a:prstGeom prst="straightConnector1">
              <a:avLst/>
            </a:prstGeom>
            <a:ln w="38100">
              <a:solidFill>
                <a:srgbClr val="FF9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ieren 7"/>
            <p:cNvGrpSpPr/>
            <p:nvPr/>
          </p:nvGrpSpPr>
          <p:grpSpPr>
            <a:xfrm>
              <a:off x="915091" y="4418450"/>
              <a:ext cx="2898556" cy="801450"/>
              <a:chOff x="-56742" y="3494666"/>
              <a:chExt cx="2898556" cy="801450"/>
            </a:xfrm>
          </p:grpSpPr>
          <p:sp>
            <p:nvSpPr>
              <p:cNvPr id="9" name="Textfeld 8"/>
              <p:cNvSpPr txBox="1"/>
              <p:nvPr/>
            </p:nvSpPr>
            <p:spPr>
              <a:xfrm>
                <a:off x="-56742" y="3494666"/>
                <a:ext cx="957536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2005/06</a:t>
                </a: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898133" y="3803673"/>
                <a:ext cx="1943681" cy="492443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Announcment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release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SAP ERP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11" name="Gruppieren 10"/>
            <p:cNvGrpSpPr/>
            <p:nvPr/>
          </p:nvGrpSpPr>
          <p:grpSpPr>
            <a:xfrm>
              <a:off x="3250248" y="3624560"/>
              <a:ext cx="3473783" cy="1369606"/>
              <a:chOff x="2171836" y="2721114"/>
              <a:chExt cx="3473783" cy="1369606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2171836" y="2721114"/>
                <a:ext cx="663955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2009</a:t>
                </a: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2835791" y="3028891"/>
                <a:ext cx="2809828" cy="1061829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Launching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Business Suite 7          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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optimization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business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performance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  <a:sym typeface="Wingdings" panose="05000000000000000000" pitchFamily="2" charset="2"/>
                </a:endParaRPr>
              </a:p>
              <a:p>
                <a:pPr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    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reduce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IT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costs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2504564" y="2008230"/>
              <a:ext cx="3859201" cy="1545207"/>
              <a:chOff x="1668722" y="1025851"/>
              <a:chExt cx="3859201" cy="1545207"/>
            </a:xfrm>
          </p:grpSpPr>
          <p:sp>
            <p:nvSpPr>
              <p:cNvPr id="15" name="Textfeld 14"/>
              <p:cNvSpPr txBox="1"/>
              <p:nvPr/>
            </p:nvSpPr>
            <p:spPr>
              <a:xfrm>
                <a:off x="1668722" y="1025851"/>
                <a:ext cx="3262579" cy="121571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Implementation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1st SAP</a:t>
                </a:r>
              </a:p>
              <a:p>
                <a:pPr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    in-memory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computing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product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  <a:p>
                <a:pPr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     SAP HANA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platform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  <a:sym typeface="Wingdings" panose="05000000000000000000" pitchFamily="2" charset="2"/>
                </a:endParaRPr>
              </a:p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Data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access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possible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in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seconds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4931301" y="2263281"/>
                <a:ext cx="596622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2011</a:t>
                </a:r>
              </a:p>
            </p:txBody>
          </p:sp>
        </p:grpSp>
        <p:grpSp>
          <p:nvGrpSpPr>
            <p:cNvPr id="17" name="Gruppieren 16"/>
            <p:cNvGrpSpPr/>
            <p:nvPr/>
          </p:nvGrpSpPr>
          <p:grpSpPr>
            <a:xfrm>
              <a:off x="6424261" y="2439473"/>
              <a:ext cx="3968188" cy="1301298"/>
              <a:chOff x="5512055" y="1504169"/>
              <a:chExt cx="3532109" cy="1301298"/>
            </a:xfrm>
          </p:grpSpPr>
          <p:sp>
            <p:nvSpPr>
              <p:cNvPr id="18" name="Textfeld 17"/>
              <p:cNvSpPr txBox="1"/>
              <p:nvPr/>
            </p:nvSpPr>
            <p:spPr>
              <a:xfrm>
                <a:off x="5512055" y="1504169"/>
                <a:ext cx="542074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2013</a:t>
                </a: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54129" y="1820582"/>
                <a:ext cx="2990035" cy="984885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fontAlgn="base">
                  <a:spcAft>
                    <a:spcPts val="600"/>
                  </a:spcAft>
                  <a:buClr>
                    <a:srgbClr val="F0AB00"/>
                  </a:buClr>
                  <a:buSzPct val="80000"/>
                  <a:buFont typeface="Wingdings" panose="05000000000000000000" pitchFamily="2" charset="2"/>
                  <a:buChar char="v"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SAP Business Suite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</a:rPr>
                  <a:t>moves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 to SAP HANA 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 fastest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growing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product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in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history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of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enterprise</a:t>
                </a: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 </a:t>
                </a:r>
                <a:r>
                  <a:rPr lang="de-DE" sz="1600" kern="0" dirty="0" err="1">
                    <a:ea typeface="Arial Unicode MS" pitchFamily="34" charset="-128"/>
                    <a:cs typeface="Arial Unicode MS" pitchFamily="34" charset="-128"/>
                    <a:sym typeface="Wingdings" panose="05000000000000000000" pitchFamily="2" charset="2"/>
                  </a:rPr>
                  <a:t>software</a:t>
                </a:r>
                <a:endParaRPr lang="de-DE" sz="1600" kern="0" dirty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20" name="Gruppieren 19"/>
            <p:cNvGrpSpPr/>
            <p:nvPr/>
          </p:nvGrpSpPr>
          <p:grpSpPr>
            <a:xfrm>
              <a:off x="8341126" y="1690970"/>
              <a:ext cx="2506028" cy="671622"/>
              <a:chOff x="6318422" y="1186700"/>
              <a:chExt cx="2506028" cy="671622"/>
            </a:xfrm>
          </p:grpSpPr>
          <p:sp>
            <p:nvSpPr>
              <p:cNvPr id="21" name="Textfeld 20"/>
              <p:cNvSpPr txBox="1"/>
              <p:nvPr/>
            </p:nvSpPr>
            <p:spPr>
              <a:xfrm>
                <a:off x="6318422" y="1186700"/>
                <a:ext cx="647180" cy="307777"/>
              </a:xfrm>
              <a:prstGeom prst="rect">
                <a:avLst/>
              </a:prstGeom>
              <a:noFill/>
              <a:ln>
                <a:solidFill>
                  <a:srgbClr val="FF9E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2000" kern="0" dirty="0">
                    <a:ea typeface="Arial Unicode MS" pitchFamily="34" charset="-128"/>
                    <a:cs typeface="Arial Unicode MS" pitchFamily="34" charset="-128"/>
                  </a:rPr>
                  <a:t>2015</a:t>
                </a:r>
              </a:p>
            </p:txBody>
          </p:sp>
          <p:pic>
            <p:nvPicPr>
              <p:cNvPr id="22" name="Grafik 2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" t="32672" r="3620" b="31932"/>
              <a:stretch/>
            </p:blipFill>
            <p:spPr>
              <a:xfrm>
                <a:off x="6979155" y="1510657"/>
                <a:ext cx="1845295" cy="347665"/>
              </a:xfrm>
              <a:prstGeom prst="rect">
                <a:avLst/>
              </a:prstGeom>
            </p:spPr>
          </p:pic>
        </p:grpSp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3035" y="5517247"/>
              <a:ext cx="1061471" cy="594424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5194" y="3718914"/>
              <a:ext cx="959395" cy="351692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8710" y="4677383"/>
              <a:ext cx="597845" cy="595188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12144" y="4932068"/>
              <a:ext cx="1775253" cy="458909"/>
            </a:xfrm>
            <a:prstGeom prst="rect">
              <a:avLst/>
            </a:prstGeom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18002" y="3963104"/>
              <a:ext cx="530959" cy="514658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6086" y="5460281"/>
              <a:ext cx="516101" cy="700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24000" y="1691078"/>
            <a:ext cx="11545200" cy="4392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	</a:t>
            </a:r>
            <a:r>
              <a:rPr lang="de-DE" dirty="0" smtClean="0">
                <a:solidFill>
                  <a:srgbClr val="666666"/>
                </a:solidFill>
              </a:rPr>
              <a:t>SAP </a:t>
            </a:r>
            <a:r>
              <a:rPr lang="de-DE" dirty="0">
                <a:solidFill>
                  <a:srgbClr val="666666"/>
                </a:solidFill>
              </a:rPr>
              <a:t>– The Intelligent Enterprise </a:t>
            </a:r>
            <a:endParaRPr lang="de-DE" dirty="0" smtClean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Fast Facts about SAP </a:t>
            </a:r>
            <a:r>
              <a:rPr lang="en-US" dirty="0" smtClean="0">
                <a:solidFill>
                  <a:srgbClr val="0070C0"/>
                </a:solidFill>
              </a:rPr>
              <a:t>S/4HANA</a:t>
            </a:r>
            <a:endParaRPr lang="de-DE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</a:t>
            </a:r>
            <a:r>
              <a:rPr lang="de-DE" dirty="0" err="1">
                <a:solidFill>
                  <a:srgbClr val="666666"/>
                </a:solidFill>
              </a:rPr>
              <a:t>What´s</a:t>
            </a:r>
            <a:r>
              <a:rPr lang="de-DE" dirty="0">
                <a:solidFill>
                  <a:srgbClr val="666666"/>
                </a:solidFill>
              </a:rPr>
              <a:t> New?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666666"/>
                </a:solidFill>
              </a:rPr>
              <a:t>	Transition to SAP S/4HANA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olidFill>
                <a:srgbClr val="6666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142158" y="1619525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142158" y="2168710"/>
            <a:ext cx="3862252" cy="417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42158" y="2713177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142158" y="3257644"/>
            <a:ext cx="3862252" cy="417127"/>
          </a:xfrm>
          <a:prstGeom prst="rect">
            <a:avLst/>
          </a:prstGeom>
          <a:noFill/>
          <a:ln w="19050">
            <a:solidFill>
              <a:srgbClr val="FF9E00"/>
            </a:solidFill>
          </a:ln>
        </p:spPr>
        <p:txBody>
          <a:bodyPr wrap="square" lIns="91440" tIns="45720" rIns="91440" bIns="45720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endParaRPr lang="en-US" sz="2000" b="1" cap="none" spc="0" dirty="0">
              <a:ln w="50800"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04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_2016_16x9_white">
  <a:themeElements>
    <a:clrScheme name="SAP_colors_white_template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ts val="6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32696891-6260-4D8D-AB31-F1C204081A38}" vid="{B72584D7-7D1F-4BD9-9F01-A4F5E0412201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SAP_Template_169_en</Template>
  <TotalTime>0</TotalTime>
  <Words>2148</Words>
  <Application>Microsoft Office PowerPoint</Application>
  <PresentationFormat>Benutzerdefiniert</PresentationFormat>
  <Paragraphs>560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Angsana New</vt:lpstr>
      <vt:lpstr>Arial</vt:lpstr>
      <vt:lpstr>Arial Unicode MS</vt:lpstr>
      <vt:lpstr>BentonSans</vt:lpstr>
      <vt:lpstr>Courier New</vt:lpstr>
      <vt:lpstr>Symbol</vt:lpstr>
      <vt:lpstr>Wingdings</vt:lpstr>
      <vt:lpstr>Wingdings</vt:lpstr>
      <vt:lpstr>SAP_2016_16x9_white</vt:lpstr>
      <vt:lpstr>Introduction to SAP S/4HANA</vt:lpstr>
      <vt:lpstr>PowerPoint-Präsentation</vt:lpstr>
      <vt:lpstr>PowerPoint-Präsentation</vt:lpstr>
      <vt:lpstr>PowerPoint-Präsentation</vt:lpstr>
      <vt:lpstr>Agenda</vt:lpstr>
      <vt:lpstr>SAP – The Intelligent Enterprise </vt:lpstr>
      <vt:lpstr>SAP – Run Simple</vt:lpstr>
      <vt:lpstr>SAP – Run Simple</vt:lpstr>
      <vt:lpstr>Agenda</vt:lpstr>
      <vt:lpstr>What´s New?</vt:lpstr>
      <vt:lpstr>Fast Facts about SAP S/4HANA Enterprise Resource Planning (SAP ERP)</vt:lpstr>
      <vt:lpstr>Fast Facts about SAP S/4HANA Data Types in ERP Systems </vt:lpstr>
      <vt:lpstr>Fast Facts about SAP S/4HANA Data Types in ERP Systems </vt:lpstr>
      <vt:lpstr>Fast Facts about SAP S/4HANA Organizational Unit</vt:lpstr>
      <vt:lpstr>Fast Facts about SAP S/4HANA Master Data</vt:lpstr>
      <vt:lpstr>Fast Facts about SAP S/4HANA Transaction Data</vt:lpstr>
      <vt:lpstr>Fast Facts about SAP S/4HANA Documents</vt:lpstr>
      <vt:lpstr>Fast Facts about SAP S/4HANA Digital Transformation - Why?</vt:lpstr>
      <vt:lpstr>Fast Facts about SAP S/4HANA</vt:lpstr>
      <vt:lpstr>Fast Facts about SAP S/4HANA</vt:lpstr>
      <vt:lpstr>SAP S/4HANA Architecture</vt:lpstr>
      <vt:lpstr>Fast Facts about SAP S/4HANA On-Premise vs. Cloud</vt:lpstr>
      <vt:lpstr>Fast Facts about SAP S/4HANA On-Premise vs. Cloud</vt:lpstr>
      <vt:lpstr>Fast Facts about SAP S/4HANA Optimization Levers </vt:lpstr>
      <vt:lpstr>Fast Facts about SAP S/4HANA Optimization Levers - How?</vt:lpstr>
      <vt:lpstr>Fast Facts about SAP S/4HANA Optimization Levers - How?</vt:lpstr>
      <vt:lpstr>Fast Facts about SAP S/4HANA Optimization Levers - How?</vt:lpstr>
      <vt:lpstr>Agenda</vt:lpstr>
      <vt:lpstr>What´s New?</vt:lpstr>
      <vt:lpstr>What´s New? Innovation &amp; Simplification</vt:lpstr>
      <vt:lpstr>What´s New? SAP HANA  </vt:lpstr>
      <vt:lpstr>What´s New? Real Time Simplification</vt:lpstr>
      <vt:lpstr>What´s New? SAP FIORI</vt:lpstr>
      <vt:lpstr>What´s New? SAP FIORI</vt:lpstr>
      <vt:lpstr>Agenda</vt:lpstr>
      <vt:lpstr>Transition to SAP S/4HANA</vt:lpstr>
      <vt:lpstr>Transition to SAP S/4HANA  New Implementation</vt:lpstr>
      <vt:lpstr>Transition to SAP S/4HANA  System Conversion</vt:lpstr>
      <vt:lpstr>Transition to SAP S/4HANA  Landscape Transformation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SAP S/4HANA</dc:title>
  <dc:creator>SAP UCC Magdeburg</dc:creator>
  <cp:keywords>2016/16:9/white</cp:keywords>
  <cp:lastModifiedBy>Bas, Nilüfer Deniz</cp:lastModifiedBy>
  <cp:revision>141</cp:revision>
  <dcterms:created xsi:type="dcterms:W3CDTF">2017-01-26T13:44:43Z</dcterms:created>
  <dcterms:modified xsi:type="dcterms:W3CDTF">2022-09-05T11:50:09Z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-1173631419</vt:i4>
  </property>
  <property fmtid="{D5CDD505-2E9C-101B-9397-08002B2CF9AE}" pid="3" name="_NewReviewCycle">
    <vt:lpwstr/>
  </property>
  <property fmtid="{D5CDD505-2E9C-101B-9397-08002B2CF9AE}" pid="4" name="_EmailSubject">
    <vt:lpwstr> UA Master Slides Diskussion</vt:lpwstr>
  </property>
  <property fmtid="{D5CDD505-2E9C-101B-9397-08002B2CF9AE}" pid="5" name="_AuthorEmail">
    <vt:lpwstr>kristof.schneider@sap.com</vt:lpwstr>
  </property>
  <property fmtid="{D5CDD505-2E9C-101B-9397-08002B2CF9AE}" pid="6" name="_AuthorEmailDisplayName">
    <vt:lpwstr>Schneider, Kristof</vt:lpwstr>
  </property>
  <property fmtid="{D5CDD505-2E9C-101B-9397-08002B2CF9AE}" pid="7" name="_PreviousAdHocReviewCycleID">
    <vt:i4>1357826825</vt:i4>
  </property>
</Properties>
</file>